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9" r:id="rId2"/>
  </p:sldMasterIdLst>
  <p:notesMasterIdLst>
    <p:notesMasterId r:id="rId19"/>
  </p:notesMasterIdLst>
  <p:handoutMasterIdLst>
    <p:handoutMasterId r:id="rId20"/>
  </p:handoutMasterIdLst>
  <p:sldIdLst>
    <p:sldId id="688" r:id="rId3"/>
    <p:sldId id="754" r:id="rId4"/>
    <p:sldId id="755" r:id="rId5"/>
    <p:sldId id="756" r:id="rId6"/>
    <p:sldId id="751" r:id="rId7"/>
    <p:sldId id="752" r:id="rId8"/>
    <p:sldId id="757" r:id="rId9"/>
    <p:sldId id="759" r:id="rId10"/>
    <p:sldId id="763" r:id="rId11"/>
    <p:sldId id="765" r:id="rId12"/>
    <p:sldId id="773" r:id="rId13"/>
    <p:sldId id="764" r:id="rId14"/>
    <p:sldId id="774" r:id="rId15"/>
    <p:sldId id="776" r:id="rId16"/>
    <p:sldId id="777" r:id="rId17"/>
    <p:sldId id="690" r:id="rId18"/>
  </p:sldIdLst>
  <p:sldSz cx="10688638" cy="7918450"/>
  <p:notesSz cx="7010400" cy="9236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1pPr>
    <a:lvl2pPr marL="538163" indent="-80963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2pPr>
    <a:lvl3pPr marL="1076325" indent="-161925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3pPr>
    <a:lvl4pPr marL="1616075" indent="-244475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4pPr>
    <a:lvl5pPr marL="2154238" indent="-325438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.Zosimovskaya" initials="N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6AA"/>
    <a:srgbClr val="009999"/>
    <a:srgbClr val="81CCE3"/>
    <a:srgbClr val="FF6699"/>
    <a:srgbClr val="CC3300"/>
    <a:srgbClr val="FFFFFF"/>
    <a:srgbClr val="EBE73D"/>
    <a:srgbClr val="006699"/>
    <a:srgbClr val="DA99DF"/>
    <a:srgbClr val="D7B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98" autoAdjust="0"/>
    <p:restoredTop sz="76000" autoAdjust="0"/>
  </p:normalViewPr>
  <p:slideViewPr>
    <p:cSldViewPr snapToObjects="1">
      <p:cViewPr varScale="1">
        <p:scale>
          <a:sx n="76" d="100"/>
          <a:sy n="76" d="100"/>
        </p:scale>
        <p:origin x="-2130" y="-96"/>
      </p:cViewPr>
      <p:guideLst>
        <p:guide orient="horz" pos="2494"/>
        <p:guide pos="3366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2046" y="-78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22284404356086"/>
          <c:y val="8.6991144972144566E-2"/>
          <c:w val="0.58053476592979558"/>
          <c:h val="0.7411069948538581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8.7877005418803583E-2"/>
                  <c:y val="-5.0751987967323107E-4"/>
                </c:manualLayout>
              </c:layout>
              <c:spPr/>
              <c:txPr>
                <a:bodyPr/>
                <a:lstStyle/>
                <a:p>
                  <a:pPr>
                    <a:defRPr sz="2400" b="0" i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601794390360467E-2"/>
                  <c:y val="0.13843256777889959"/>
                </c:manualLayout>
              </c:layout>
              <c:spPr/>
              <c:txPr>
                <a:bodyPr/>
                <a:lstStyle/>
                <a:p>
                  <a:pPr>
                    <a:defRPr sz="2400" b="0" i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479408684136695E-2"/>
                  <c:y val="5.9091413028000084E-2"/>
                </c:manualLayout>
              </c:layout>
              <c:spPr/>
              <c:txPr>
                <a:bodyPr/>
                <a:lstStyle/>
                <a:p>
                  <a:pPr>
                    <a:defRPr sz="2400" b="0" i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 i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Лист1!$A$21:$A$23</c:f>
              <c:strCache>
                <c:ptCount val="3"/>
                <c:pt idx="0">
                  <c:v>Переход завершен</c:v>
                </c:pt>
                <c:pt idx="1">
                  <c:v>Переход  не планируется</c:v>
                </c:pt>
                <c:pt idx="2">
                  <c:v>Планируется переход на EMV</c:v>
                </c:pt>
              </c:strCache>
            </c:strRef>
          </c:cat>
          <c:val>
            <c:numRef>
              <c:f>Лист1!$B$21:$B$23</c:f>
              <c:numCache>
                <c:formatCode>0.00%</c:formatCode>
                <c:ptCount val="3"/>
                <c:pt idx="0">
                  <c:v>0.27700000000000002</c:v>
                </c:pt>
                <c:pt idx="1">
                  <c:v>0.193</c:v>
                </c:pt>
                <c:pt idx="2" formatCode="0%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7ACC65D2-F5AF-4746-AC39-02898F13E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7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7518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DD48C8C8-14E4-4321-AD44-5C4716264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0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38" charset="-128"/>
        <a:cs typeface="ＭＳ Ｐゴシック" pitchFamily="38" charset="-128"/>
      </a:defRPr>
    </a:lvl1pPr>
    <a:lvl2pPr marL="5381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2pPr>
    <a:lvl3pPr marL="10763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3pPr>
    <a:lvl4pPr marL="16160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4pPr>
    <a:lvl5pPr marL="21542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5pPr>
    <a:lvl6pPr marL="2694737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33684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72632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11579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1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Arial" pitchFamily="-123" charset="0"/>
              <a:ea typeface="ＭＳ Ｐゴシック" pitchFamily="38" charset="-128"/>
              <a:cs typeface="ＭＳ Ｐゴシック" pitchFamily="38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Arial" pitchFamily="-123" charset="0"/>
              <a:ea typeface="ＭＳ Ｐゴシック" pitchFamily="38" charset="-128"/>
              <a:cs typeface="ＭＳ Ｐゴシック" pitchFamily="38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Arial" pitchFamily="-123" charset="0"/>
              <a:ea typeface="ＭＳ Ｐゴシック" pitchFamily="38" charset="-128"/>
              <a:cs typeface="ＭＳ Ｐゴシック" pitchFamily="38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E85CC-54BB-44CD-B9FD-018173325187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73600" cy="346233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C8C8-14E4-4321-AD44-5C47162648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459853"/>
            <a:ext cx="9085342" cy="16973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487122"/>
            <a:ext cx="7482047" cy="20236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8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34EB-083E-4FE8-A581-A3111F140113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015A-0CE7-4FC8-96E1-7156EDE8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DC9A-B776-439F-8398-AA6F9C172311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66A6-4787-4208-923A-9EACAF97D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17106"/>
            <a:ext cx="2404944" cy="67563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17106"/>
            <a:ext cx="7036687" cy="6756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8091-16CA-4C6D-B8A9-845C56867FB2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684C-B3D8-479D-B1E3-CCBAA411A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01648" y="87983"/>
            <a:ext cx="9085342" cy="67746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48" y="87983"/>
            <a:ext cx="9085342" cy="13197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48" y="1495707"/>
            <a:ext cx="4453599" cy="5366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495707"/>
            <a:ext cx="4453599" cy="5366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9475" y="2129917"/>
            <a:ext cx="5381432" cy="1697334"/>
          </a:xfrm>
          <a:ln/>
        </p:spPr>
        <p:txBody>
          <a:bodyPr lIns="106317" tIns="53159" rIns="106317" bIns="53159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9474" y="5040680"/>
            <a:ext cx="5583701" cy="2023604"/>
          </a:xfrm>
        </p:spPr>
        <p:txBody>
          <a:bodyPr anchor="ctr"/>
          <a:lstStyle>
            <a:lvl1pPr marL="0" indent="0" algn="r">
              <a:lnSpc>
                <a:spcPct val="75000"/>
              </a:lnSpc>
              <a:spcBef>
                <a:spcPct val="0"/>
              </a:spcBef>
              <a:buClrTx/>
              <a:buFontTx/>
              <a:buNone/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5700436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8114-6D50-4D21-8250-99DD23858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20639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29" y="5088338"/>
            <a:ext cx="9085342" cy="157269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356178"/>
            <a:ext cx="9085342" cy="1732160"/>
          </a:xfrm>
        </p:spPr>
        <p:txBody>
          <a:bodyPr anchor="b"/>
          <a:lstStyle>
            <a:lvl1pPr marL="0" indent="0">
              <a:buNone/>
              <a:defRPr sz="2300"/>
            </a:lvl1pPr>
            <a:lvl2pPr marL="531586" indent="0">
              <a:buNone/>
              <a:defRPr sz="2100"/>
            </a:lvl2pPr>
            <a:lvl3pPr marL="1063173" indent="0">
              <a:buNone/>
              <a:defRPr sz="1900"/>
            </a:lvl3pPr>
            <a:lvl4pPr marL="1594759" indent="0">
              <a:buNone/>
              <a:defRPr sz="1600"/>
            </a:lvl4pPr>
            <a:lvl5pPr marL="2126346" indent="0">
              <a:buNone/>
              <a:defRPr sz="1600"/>
            </a:lvl5pPr>
            <a:lvl6pPr marL="2657932" indent="0">
              <a:buNone/>
              <a:defRPr sz="1600"/>
            </a:lvl6pPr>
            <a:lvl7pPr marL="3189519" indent="0">
              <a:buNone/>
              <a:defRPr sz="1600"/>
            </a:lvl7pPr>
            <a:lvl8pPr marL="3721105" indent="0">
              <a:buNone/>
              <a:defRPr sz="1600"/>
            </a:lvl8pPr>
            <a:lvl9pPr marL="4252692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04A8-EE75-4D61-98DD-F8746FCE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09834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015E-271F-4BC9-A12D-8E692F709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31843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17105"/>
            <a:ext cx="9619774" cy="131974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72487"/>
            <a:ext cx="4722671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511175"/>
            <a:ext cx="4722671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772487"/>
            <a:ext cx="4724526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511175"/>
            <a:ext cx="4724526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227E-3EC8-4E15-ABF9-BEC50B951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40384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899C-778B-42C1-AA81-E72E2F1D5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151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F0"/>
              </a:buClr>
              <a:defRPr sz="4000"/>
            </a:lvl1pPr>
            <a:lvl2pPr>
              <a:buClr>
                <a:srgbClr val="179A39"/>
              </a:buCl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C7FA-EE36-469E-AF78-BE5DD7BDC164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A6F-82E6-4245-8BBB-E943341FB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4657-EA70-4E52-B96F-1E8F12A39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3901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3" y="315272"/>
            <a:ext cx="3516488" cy="13417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15272"/>
            <a:ext cx="5975246" cy="675817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657010"/>
            <a:ext cx="3516488" cy="5416440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3A0C-D3A8-4EAD-A7A8-9687629C1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39074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048" y="5542915"/>
            <a:ext cx="6413183" cy="6543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707528"/>
            <a:ext cx="6413183" cy="4751070"/>
          </a:xfrm>
        </p:spPr>
        <p:txBody>
          <a:bodyPr/>
          <a:lstStyle>
            <a:lvl1pPr marL="0" indent="0">
              <a:buNone/>
              <a:defRPr sz="3700"/>
            </a:lvl1pPr>
            <a:lvl2pPr marL="531586" indent="0">
              <a:buNone/>
              <a:defRPr sz="3300"/>
            </a:lvl2pPr>
            <a:lvl3pPr marL="1063173" indent="0">
              <a:buNone/>
              <a:defRPr sz="2800"/>
            </a:lvl3pPr>
            <a:lvl4pPr marL="1594759" indent="0">
              <a:buNone/>
              <a:defRPr sz="2300"/>
            </a:lvl4pPr>
            <a:lvl5pPr marL="2126346" indent="0">
              <a:buNone/>
              <a:defRPr sz="2300"/>
            </a:lvl5pPr>
            <a:lvl6pPr marL="2657932" indent="0">
              <a:buNone/>
              <a:defRPr sz="2300"/>
            </a:lvl6pPr>
            <a:lvl7pPr marL="3189519" indent="0">
              <a:buNone/>
              <a:defRPr sz="2300"/>
            </a:lvl7pPr>
            <a:lvl8pPr marL="3721105" indent="0">
              <a:buNone/>
              <a:defRPr sz="2300"/>
            </a:lvl8pPr>
            <a:lvl9pPr marL="4252692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6197287"/>
            <a:ext cx="6413183" cy="929318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1CCF-0FF9-4EF7-B81F-404423CF3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27419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B616-CEDC-434B-90CB-23E974F10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71137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0086" y="1"/>
            <a:ext cx="2538552" cy="70734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2" y="1"/>
            <a:ext cx="7437511" cy="70734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F109-E8E7-4396-8105-B3D4C24E8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59945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864" y="0"/>
            <a:ext cx="9619774" cy="13197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432" y="1847639"/>
            <a:ext cx="9619774" cy="522581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D7D9-4F3D-4D09-9EBF-D829A3F89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92711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4432" y="1"/>
            <a:ext cx="10154206" cy="70734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219173" y="7368558"/>
            <a:ext cx="7407820" cy="5498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194622" y="7234751"/>
            <a:ext cx="2494016" cy="5498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B0CD-04E1-44DB-9C1A-B1FFCB22C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5088338"/>
            <a:ext cx="9085342" cy="157269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356178"/>
            <a:ext cx="9085342" cy="173216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9C73-35DA-4BA5-BEBB-5B7F23D471CF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440E-D143-4A22-A1FE-ACBCA4160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74DE-3DBA-41EC-91AC-F9980A5FB375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2D3F-E823-41D2-BF59-2E9C77078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72487"/>
            <a:ext cx="4722671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511175"/>
            <a:ext cx="4722671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772487"/>
            <a:ext cx="4724526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511175"/>
            <a:ext cx="4724526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A350-1A60-4D0F-A642-7AD8CA9F91A5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C8A7-B458-4C6D-96A0-592434136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6236-5E3C-4BC9-9229-4569764A60BD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2847-192D-4A3B-983D-5E0BA2CB4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C7D7-F4F3-4449-B977-E9759E44DE82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827F-72E6-4BC7-B8D4-6A29DE189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15272"/>
            <a:ext cx="3516488" cy="13417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15272"/>
            <a:ext cx="5975246" cy="675817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657010"/>
            <a:ext cx="3516488" cy="5416440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E255-5706-4CE2-B9A0-4D8AB47726EC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20FA-10B1-4C3A-9B91-63370F91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542915"/>
            <a:ext cx="6413183" cy="6543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707528"/>
            <a:ext cx="6413183" cy="475107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31586" indent="0">
              <a:buNone/>
              <a:defRPr sz="3300"/>
            </a:lvl2pPr>
            <a:lvl3pPr marL="1063173" indent="0">
              <a:buNone/>
              <a:defRPr sz="2800"/>
            </a:lvl3pPr>
            <a:lvl4pPr marL="1594759" indent="0">
              <a:buNone/>
              <a:defRPr sz="2300"/>
            </a:lvl4pPr>
            <a:lvl5pPr marL="2126346" indent="0">
              <a:buNone/>
              <a:defRPr sz="2300"/>
            </a:lvl5pPr>
            <a:lvl6pPr marL="2657932" indent="0">
              <a:buNone/>
              <a:defRPr sz="2300"/>
            </a:lvl6pPr>
            <a:lvl7pPr marL="3189519" indent="0">
              <a:buNone/>
              <a:defRPr sz="2300"/>
            </a:lvl7pPr>
            <a:lvl8pPr marL="3721105" indent="0">
              <a:buNone/>
              <a:defRPr sz="2300"/>
            </a:lvl8pPr>
            <a:lvl9pPr marL="4252692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6197287"/>
            <a:ext cx="6413183" cy="929318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8567-DCE0-4CF7-B2CF-33C2336B79CB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7170-5AAD-4687-ACD6-B3DCC5780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17500"/>
            <a:ext cx="96186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847850"/>
            <a:ext cx="9618662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339013"/>
            <a:ext cx="2493962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734AB33D-79AB-4ACD-BB79-3BE1DC5F525E}" type="datetime1">
              <a:rPr lang="en-US"/>
              <a:pPr>
                <a:defRPr/>
              </a:pPr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339013"/>
            <a:ext cx="3386138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339013"/>
            <a:ext cx="2493962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42E178E0-977D-46E5-98CA-6688B766D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530225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ＭＳ Ｐゴシック" pitchFamily="38" charset="-128"/>
          <a:cs typeface="ＭＳ Ｐゴシック" pitchFamily="38" charset="-128"/>
        </a:defRPr>
      </a:lvl1pPr>
      <a:lvl2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2pPr>
      <a:lvl3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3pPr>
      <a:lvl4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4pPr>
      <a:lvl5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5pPr>
      <a:lvl6pPr marL="4572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6pPr>
      <a:lvl7pPr marL="9144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7pPr>
      <a:lvl8pPr marL="13716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8pPr>
      <a:lvl9pPr marL="18288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9pPr>
    </p:titleStyle>
    <p:bodyStyle>
      <a:lvl1pPr marL="398463" indent="-39846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ＭＳ Ｐゴシック" pitchFamily="38" charset="-128"/>
          <a:cs typeface="ＭＳ Ｐゴシック" pitchFamily="38" charset="-128"/>
        </a:defRPr>
      </a:lvl1pPr>
      <a:lvl2pPr marL="863600" indent="-331788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2pPr>
      <a:lvl3pPr marL="1328738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3pPr>
      <a:lvl4pPr marL="1860550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4pPr>
      <a:lvl5pPr marL="2390775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5pPr>
      <a:lvl6pPr marL="2923725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864" y="0"/>
            <a:ext cx="9619774" cy="1319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7056" tIns="53528" rIns="107056" bIns="53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32" y="1847639"/>
            <a:ext cx="9619774" cy="52258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173" y="7368558"/>
            <a:ext cx="7407820" cy="5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22" y="7234751"/>
            <a:ext cx="2494016" cy="5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4C35379-E611-4731-B80E-00C1AE416013}" type="slidenum">
              <a:rPr lang="ru-RU">
                <a:ea typeface="+mn-ea"/>
                <a:cs typeface="+mn-cs"/>
              </a:rPr>
              <a:pPr>
                <a:defRPr/>
              </a:pPr>
              <a:t>‹#›</a:t>
            </a:fld>
            <a:endParaRPr lang="ru-RU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9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2pPr>
      <a:lvl3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3pPr>
      <a:lvl4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4pPr>
      <a:lvl5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5pPr>
      <a:lvl6pPr marL="531586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6pPr>
      <a:lvl7pPr marL="1063173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7pPr>
      <a:lvl8pPr marL="1594759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8pPr>
      <a:lvl9pPr marL="2126346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9pPr>
    </p:titleStyle>
    <p:bodyStyle>
      <a:lvl1pPr marL="398690" indent="-39869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  <a:ea typeface="+mn-ea"/>
          <a:cs typeface="+mn-cs"/>
        </a:defRPr>
      </a:lvl1pPr>
      <a:lvl2pPr marL="863828" indent="-33224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2pPr>
      <a:lvl3pPr marL="1328966" indent="-26579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3pPr>
      <a:lvl4pPr marL="1860553" indent="-26579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4pPr>
      <a:lvl5pPr marL="2392139" indent="-26579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5pPr>
      <a:lvl6pPr marL="2923725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6pPr>
      <a:lvl7pPr marL="3455312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7pPr>
      <a:lvl8pPr marL="3986898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8pPr>
      <a:lvl9pPr marL="4518485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9pPr>
    </p:bodyStyle>
    <p:otherStyle>
      <a:defPPr>
        <a:defRPr lang="ru-RU"/>
      </a:defPPr>
      <a:lvl1pPr marL="0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5595938" y="5535613"/>
            <a:ext cx="4645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789" tIns="53895" rIns="107789" bIns="53895"/>
          <a:lstStyle/>
          <a:p>
            <a:pPr>
              <a:buFont typeface="Wingdings" pitchFamily="2" charset="2"/>
              <a:buChar char="("/>
            </a:pPr>
            <a:endParaRPr lang="en-US">
              <a:solidFill>
                <a:srgbClr val="262626"/>
              </a:solidFill>
              <a:latin typeface="Arial Cyr" pitchFamily="34" charset="0"/>
              <a:sym typeface="Wingdings" pitchFamily="2" charset="2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759" y="70793"/>
            <a:ext cx="5256484" cy="3167137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rgbClr val="EEA521"/>
              </a:buClr>
              <a:defRPr/>
            </a:pPr>
            <a:r>
              <a:rPr lang="ru-RU" sz="4400" b="1" dirty="0">
                <a:solidFill>
                  <a:schemeClr val="bg1"/>
                </a:solidFill>
                <a:ea typeface="ＭＳ Ｐゴシック"/>
                <a:cs typeface="Arial" charset="0"/>
              </a:rPr>
              <a:t>Практика применения </a:t>
            </a:r>
            <a:r>
              <a:rPr lang="en-US" sz="4400" b="1" dirty="0">
                <a:solidFill>
                  <a:schemeClr val="bg1"/>
                </a:solidFill>
                <a:ea typeface="ＭＳ Ｐゴシック"/>
                <a:cs typeface="Arial" charset="0"/>
              </a:rPr>
              <a:t/>
            </a:r>
            <a:br>
              <a:rPr lang="en-US" sz="4400" b="1" dirty="0">
                <a:solidFill>
                  <a:schemeClr val="bg1"/>
                </a:solidFill>
                <a:ea typeface="ＭＳ Ｐゴシック"/>
                <a:cs typeface="Arial" charset="0"/>
              </a:rPr>
            </a:br>
            <a:r>
              <a:rPr lang="ru-RU" sz="4400" b="1" dirty="0">
                <a:solidFill>
                  <a:schemeClr val="bg1"/>
                </a:solidFill>
                <a:ea typeface="ＭＳ Ｐゴシック"/>
                <a:cs typeface="Arial" charset="0"/>
              </a:rPr>
              <a:t>EMV-технологий в России и </a:t>
            </a:r>
            <a:r>
              <a:rPr lang="ru-RU" sz="4400" b="1" dirty="0" smtClean="0">
                <a:solidFill>
                  <a:schemeClr val="bg1"/>
                </a:solidFill>
                <a:ea typeface="ＭＳ Ｐゴシック"/>
                <a:cs typeface="Arial" charset="0"/>
              </a:rPr>
              <a:t>мире</a:t>
            </a:r>
            <a:endParaRPr lang="ru-RU" sz="4400" b="1" dirty="0">
              <a:solidFill>
                <a:schemeClr val="bg1"/>
              </a:solidFill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90873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Внедрение</a:t>
            </a:r>
            <a:endParaRPr lang="ru-RU" sz="28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1167855" y="1050776"/>
            <a:ext cx="8496944" cy="4996681"/>
            <a:chOff x="598714" y="1045029"/>
            <a:chExt cx="7859487" cy="4492743"/>
          </a:xfrm>
        </p:grpSpPr>
        <p:grpSp>
          <p:nvGrpSpPr>
            <p:cNvPr id="5" name="Группа 5"/>
            <p:cNvGrpSpPr>
              <a:grpSpLocks/>
            </p:cNvGrpSpPr>
            <p:nvPr/>
          </p:nvGrpSpPr>
          <p:grpSpPr bwMode="auto">
            <a:xfrm>
              <a:off x="2209800" y="1045029"/>
              <a:ext cx="4637314" cy="968828"/>
              <a:chOff x="2209800" y="1045029"/>
              <a:chExt cx="4637314" cy="968828"/>
            </a:xfrm>
          </p:grpSpPr>
          <p:sp>
            <p:nvSpPr>
              <p:cNvPr id="23" name="TextBox 3"/>
              <p:cNvSpPr txBox="1">
                <a:spLocks noChangeArrowheads="1"/>
              </p:cNvSpPr>
              <p:nvPr/>
            </p:nvSpPr>
            <p:spPr bwMode="auto">
              <a:xfrm>
                <a:off x="2209800" y="1237055"/>
                <a:ext cx="463731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altLang="ru-RU" dirty="0"/>
                  <a:t>Направления работы</a:t>
                </a:r>
              </a:p>
            </p:txBody>
          </p:sp>
          <p:sp>
            <p:nvSpPr>
              <p:cNvPr id="24" name="Прямоугольник 4"/>
              <p:cNvSpPr>
                <a:spLocks noChangeArrowheads="1"/>
              </p:cNvSpPr>
              <p:nvPr/>
            </p:nvSpPr>
            <p:spPr bwMode="auto">
              <a:xfrm>
                <a:off x="2209800" y="1045029"/>
                <a:ext cx="4637314" cy="968828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endParaRPr lang="ru-RU" altLang="ru-RU" sz="2400"/>
              </a:p>
            </p:txBody>
          </p:sp>
        </p:grpSp>
        <p:grpSp>
          <p:nvGrpSpPr>
            <p:cNvPr id="6" name="Группа 8"/>
            <p:cNvGrpSpPr>
              <a:grpSpLocks/>
            </p:cNvGrpSpPr>
            <p:nvPr/>
          </p:nvGrpSpPr>
          <p:grpSpPr bwMode="auto">
            <a:xfrm>
              <a:off x="598714" y="2698129"/>
              <a:ext cx="3614056" cy="794657"/>
              <a:chOff x="326571" y="2405743"/>
              <a:chExt cx="3091543" cy="794657"/>
            </a:xfrm>
          </p:grpSpPr>
          <p:sp>
            <p:nvSpPr>
              <p:cNvPr id="21" name="Прямоугольник 6"/>
              <p:cNvSpPr>
                <a:spLocks noChangeArrowheads="1"/>
              </p:cNvSpPr>
              <p:nvPr/>
            </p:nvSpPr>
            <p:spPr bwMode="auto">
              <a:xfrm>
                <a:off x="326571" y="2405743"/>
                <a:ext cx="3091543" cy="79465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endParaRPr lang="ru-RU" altLang="ru-RU" sz="2400"/>
              </a:p>
            </p:txBody>
          </p:sp>
          <p:sp>
            <p:nvSpPr>
              <p:cNvPr id="22" name="TextBox 7"/>
              <p:cNvSpPr txBox="1">
                <a:spLocks noChangeArrowheads="1"/>
              </p:cNvSpPr>
              <p:nvPr/>
            </p:nvSpPr>
            <p:spPr bwMode="auto">
              <a:xfrm>
                <a:off x="326571" y="2510683"/>
                <a:ext cx="30915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altLang="ru-RU" sz="1600" b="1"/>
                  <a:t>Работа с платежной </a:t>
                </a:r>
              </a:p>
              <a:p>
                <a:pPr algn="ctr"/>
                <a:r>
                  <a:rPr lang="ru-RU" altLang="ru-RU" sz="1600" b="1"/>
                  <a:t>системой</a:t>
                </a:r>
              </a:p>
            </p:txBody>
          </p:sp>
        </p:grpSp>
        <p:grpSp>
          <p:nvGrpSpPr>
            <p:cNvPr id="8" name="Группа 9"/>
            <p:cNvGrpSpPr>
              <a:grpSpLocks/>
            </p:cNvGrpSpPr>
            <p:nvPr/>
          </p:nvGrpSpPr>
          <p:grpSpPr bwMode="auto">
            <a:xfrm>
              <a:off x="4887687" y="2688771"/>
              <a:ext cx="3570514" cy="794657"/>
              <a:chOff x="326571" y="2405743"/>
              <a:chExt cx="3091543" cy="794657"/>
            </a:xfrm>
          </p:grpSpPr>
          <p:sp>
            <p:nvSpPr>
              <p:cNvPr id="19" name="Прямоугольник 10"/>
              <p:cNvSpPr>
                <a:spLocks noChangeArrowheads="1"/>
              </p:cNvSpPr>
              <p:nvPr/>
            </p:nvSpPr>
            <p:spPr bwMode="auto">
              <a:xfrm>
                <a:off x="326571" y="2405743"/>
                <a:ext cx="3091543" cy="79465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endParaRPr lang="ru-RU" altLang="ru-RU" sz="2400"/>
              </a:p>
            </p:txBody>
          </p:sp>
          <p:sp>
            <p:nvSpPr>
              <p:cNvPr id="20" name="TextBox 11"/>
              <p:cNvSpPr txBox="1">
                <a:spLocks noChangeArrowheads="1"/>
              </p:cNvSpPr>
              <p:nvPr/>
            </p:nvSpPr>
            <p:spPr bwMode="auto">
              <a:xfrm>
                <a:off x="326571" y="2510683"/>
                <a:ext cx="30915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altLang="ru-RU" sz="1600" b="1"/>
                  <a:t>Работа с поставщиками оборудования, услуг</a:t>
                </a:r>
              </a:p>
            </p:txBody>
          </p:sp>
        </p:grpSp>
        <p:grpSp>
          <p:nvGrpSpPr>
            <p:cNvPr id="9" name="Группа 12"/>
            <p:cNvGrpSpPr>
              <a:grpSpLocks/>
            </p:cNvGrpSpPr>
            <p:nvPr/>
          </p:nvGrpSpPr>
          <p:grpSpPr bwMode="auto">
            <a:xfrm>
              <a:off x="2718706" y="4743115"/>
              <a:ext cx="3646715" cy="794657"/>
              <a:chOff x="326571" y="2405743"/>
              <a:chExt cx="3091543" cy="794657"/>
            </a:xfrm>
          </p:grpSpPr>
          <p:sp>
            <p:nvSpPr>
              <p:cNvPr id="17" name="Прямоугольник 13"/>
              <p:cNvSpPr>
                <a:spLocks noChangeArrowheads="1"/>
              </p:cNvSpPr>
              <p:nvPr/>
            </p:nvSpPr>
            <p:spPr bwMode="auto">
              <a:xfrm>
                <a:off x="326571" y="2405743"/>
                <a:ext cx="3091543" cy="79465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endParaRPr lang="ru-RU" altLang="ru-RU" sz="2400"/>
              </a:p>
            </p:txBody>
          </p:sp>
          <p:sp>
            <p:nvSpPr>
              <p:cNvPr id="18" name="TextBox 14"/>
              <p:cNvSpPr txBox="1">
                <a:spLocks noChangeArrowheads="1"/>
              </p:cNvSpPr>
              <p:nvPr/>
            </p:nvSpPr>
            <p:spPr bwMode="auto">
              <a:xfrm>
                <a:off x="326571" y="2510683"/>
                <a:ext cx="30915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altLang="ru-RU" sz="1600" b="1"/>
                  <a:t>Реализация в Банке </a:t>
                </a:r>
                <a:r>
                  <a:rPr lang="en-US" altLang="ru-RU" sz="1600" b="1"/>
                  <a:t>EMV – </a:t>
                </a:r>
                <a:r>
                  <a:rPr lang="ru-RU" altLang="ru-RU" sz="1600" b="1"/>
                  <a:t>технологии </a:t>
                </a:r>
              </a:p>
            </p:txBody>
          </p:sp>
        </p:grpSp>
        <p:grpSp>
          <p:nvGrpSpPr>
            <p:cNvPr id="10" name="Группа 23"/>
            <p:cNvGrpSpPr>
              <a:grpSpLocks/>
            </p:cNvGrpSpPr>
            <p:nvPr/>
          </p:nvGrpSpPr>
          <p:grpSpPr bwMode="auto">
            <a:xfrm>
              <a:off x="2405742" y="2013857"/>
              <a:ext cx="4267202" cy="2729258"/>
              <a:chOff x="2405742" y="2013857"/>
              <a:chExt cx="4267202" cy="2729258"/>
            </a:xfrm>
          </p:grpSpPr>
          <p:cxnSp>
            <p:nvCxnSpPr>
              <p:cNvPr id="13" name="Прямая соединительная линия 16"/>
              <p:cNvCxnSpPr>
                <a:cxnSpLocks noChangeShapeType="1"/>
                <a:stCxn id="24" idx="2"/>
                <a:endCxn id="17" idx="0"/>
              </p:cNvCxnSpPr>
              <p:nvPr/>
            </p:nvCxnSpPr>
            <p:spPr bwMode="auto">
              <a:xfrm>
                <a:off x="4528457" y="2013857"/>
                <a:ext cx="13607" cy="272925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Прямая соединительная линия 18"/>
              <p:cNvCxnSpPr>
                <a:cxnSpLocks noChangeShapeType="1"/>
                <a:stCxn id="21" idx="0"/>
              </p:cNvCxnSpPr>
              <p:nvPr/>
            </p:nvCxnSpPr>
            <p:spPr bwMode="auto">
              <a:xfrm flipV="1">
                <a:off x="2405742" y="2373086"/>
                <a:ext cx="0" cy="32504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Прямая соединительная линия 20"/>
              <p:cNvCxnSpPr>
                <a:cxnSpLocks noChangeShapeType="1"/>
                <a:stCxn id="19" idx="0"/>
              </p:cNvCxnSpPr>
              <p:nvPr/>
            </p:nvCxnSpPr>
            <p:spPr bwMode="auto">
              <a:xfrm flipV="1">
                <a:off x="6672944" y="2373086"/>
                <a:ext cx="0" cy="31568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Прямая соединительная линия 22"/>
              <p:cNvCxnSpPr>
                <a:cxnSpLocks noChangeShapeType="1"/>
              </p:cNvCxnSpPr>
              <p:nvPr/>
            </p:nvCxnSpPr>
            <p:spPr bwMode="auto">
              <a:xfrm>
                <a:off x="2405742" y="2373086"/>
                <a:ext cx="426720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" name="Двойная стрелка влево/вправо 24"/>
            <p:cNvSpPr>
              <a:spLocks noChangeArrowheads="1"/>
            </p:cNvSpPr>
            <p:nvPr/>
          </p:nvSpPr>
          <p:spPr bwMode="auto">
            <a:xfrm rot="2585453">
              <a:off x="2405740" y="4015361"/>
              <a:ext cx="1524001" cy="239486"/>
            </a:xfrm>
            <a:prstGeom prst="leftRightArrow">
              <a:avLst>
                <a:gd name="adj1" fmla="val 50000"/>
                <a:gd name="adj2" fmla="val 49996"/>
              </a:avLst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ru-RU" altLang="ru-RU" sz="2400"/>
            </a:p>
          </p:txBody>
        </p:sp>
        <p:sp>
          <p:nvSpPr>
            <p:cNvPr id="12" name="Двойная стрелка влево/вправо 25"/>
            <p:cNvSpPr>
              <a:spLocks noChangeArrowheads="1"/>
            </p:cNvSpPr>
            <p:nvPr/>
          </p:nvSpPr>
          <p:spPr bwMode="auto">
            <a:xfrm rot="8184488">
              <a:off x="5276485" y="4019487"/>
              <a:ext cx="1524001" cy="239486"/>
            </a:xfrm>
            <a:prstGeom prst="leftRightArrow">
              <a:avLst>
                <a:gd name="adj1" fmla="val 50000"/>
                <a:gd name="adj2" fmla="val 49996"/>
              </a:avLst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endParaRPr lang="ru-RU" altLang="ru-RU" sz="2400"/>
            </a:p>
          </p:txBody>
        </p:sp>
      </p:grpSp>
      <p:sp>
        <p:nvSpPr>
          <p:cNvPr id="25" name="Объект 2"/>
          <p:cNvSpPr txBox="1">
            <a:spLocks/>
          </p:cNvSpPr>
          <p:nvPr/>
        </p:nvSpPr>
        <p:spPr bwMode="auto">
          <a:xfrm>
            <a:off x="0" y="6335489"/>
            <a:ext cx="10688638" cy="56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/>
              <a:t>Срок миграции от 1 года</a:t>
            </a:r>
          </a:p>
          <a:p>
            <a:pPr marL="0" indent="0" algn="ctr">
              <a:buNone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2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" y="1"/>
            <a:ext cx="10688637" cy="1078904"/>
          </a:xfrm>
        </p:spPr>
        <p:txBody>
          <a:bodyPr/>
          <a:lstStyle/>
          <a:p>
            <a:r>
              <a:rPr lang="ru-RU" alt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Практика Банка Возрождения по безопасной конфигурации </a:t>
            </a:r>
            <a:r>
              <a:rPr lang="en-US" alt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EMV</a:t>
            </a:r>
            <a:r>
              <a:rPr lang="ru-RU" alt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 операций</a:t>
            </a:r>
            <a:endParaRPr lang="ru-RU" sz="35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231" y="1222921"/>
            <a:ext cx="8620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Приоритетное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спользование только динамических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методов аутентификации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карты,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SDA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более уязвим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14206" r="7924" b="15105"/>
          <a:stretch/>
        </p:blipFill>
        <p:spPr>
          <a:xfrm>
            <a:off x="8625076" y="1078905"/>
            <a:ext cx="2067791" cy="17041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2093" y="4463281"/>
            <a:ext cx="831874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Сторонние приложения на отдельном чипе или в отдельном </a:t>
            </a:r>
            <a:r>
              <a:rPr lang="ru-RU" sz="2800" dirty="0" smtClean="0">
                <a:solidFill>
                  <a:schemeClr val="tx1"/>
                </a:solidFill>
              </a:rPr>
              <a:t>разделе чипа без взаимодействия</a:t>
            </a:r>
          </a:p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Функционал передачи команд карте во время транзакции не используется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2592545"/>
            <a:ext cx="9658971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Запрет </a:t>
            </a:r>
            <a:r>
              <a:rPr lang="en-US" sz="2800" dirty="0">
                <a:solidFill>
                  <a:schemeClr val="tx1"/>
                </a:solidFill>
              </a:rPr>
              <a:t>Fallback </a:t>
            </a:r>
            <a:r>
              <a:rPr lang="ru-RU" sz="2800" dirty="0">
                <a:solidFill>
                  <a:schemeClr val="tx1"/>
                </a:solidFill>
              </a:rPr>
              <a:t>транзакций на банковских ТУ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Fallback </a:t>
            </a:r>
            <a:r>
              <a:rPr lang="ru-RU" sz="2800" dirty="0">
                <a:solidFill>
                  <a:schemeClr val="tx1"/>
                </a:solidFill>
              </a:rPr>
              <a:t>транзакции со стороннего ТУ отклоняются </a:t>
            </a:r>
            <a:r>
              <a:rPr lang="ru-RU" sz="2800" dirty="0" smtClean="0">
                <a:solidFill>
                  <a:schemeClr val="tx1"/>
                </a:solidFill>
              </a:rPr>
              <a:t>в  процессинге</a:t>
            </a:r>
            <a:endParaRPr lang="ru-RU" sz="2800" dirty="0">
              <a:solidFill>
                <a:schemeClr val="tx1"/>
              </a:solidFill>
            </a:endParaRPr>
          </a:p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Запрет </a:t>
            </a:r>
            <a:r>
              <a:rPr lang="ru-RU" sz="2800" dirty="0" err="1">
                <a:solidFill>
                  <a:schemeClr val="tx1"/>
                </a:solidFill>
              </a:rPr>
              <a:t>оффлайн</a:t>
            </a:r>
            <a:r>
              <a:rPr lang="ru-RU" sz="2800" dirty="0">
                <a:solidFill>
                  <a:schemeClr val="tx1"/>
                </a:solidFill>
              </a:rPr>
              <a:t> транзакций</a:t>
            </a:r>
          </a:p>
        </p:txBody>
      </p:sp>
    </p:spTree>
    <p:extLst>
      <p:ext uri="{BB962C8B-B14F-4D97-AF65-F5344CB8AC3E}">
        <p14:creationId xmlns:p14="http://schemas.microsoft.com/office/powerpoint/2010/main" val="34125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90873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О стоимости внедрения</a:t>
            </a:r>
            <a:endParaRPr lang="ru-RU" sz="28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03759" y="1078905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Стоимость миграции для Банка Возрождения составила </a:t>
            </a:r>
            <a:r>
              <a:rPr lang="ru-RU" sz="2800" b="1" dirty="0" smtClean="0"/>
              <a:t>0 рублей</a:t>
            </a:r>
            <a:r>
              <a:rPr lang="ru-RU" sz="2800" dirty="0" smtClean="0"/>
              <a:t>, но это было </a:t>
            </a:r>
            <a:r>
              <a:rPr lang="ru-RU" sz="2800" b="1" dirty="0" smtClean="0"/>
              <a:t>10 лет назад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03759" y="2375049"/>
            <a:ext cx="806524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/>
              <a:t>Задача бизнеса - Интересный бизнес-проект, продвигающий не только Банк, но и МПС -</a:t>
            </a:r>
            <a:r>
              <a:rPr lang="en-US" sz="2800" dirty="0"/>
              <a:t>&gt; </a:t>
            </a:r>
            <a:r>
              <a:rPr lang="ru-RU" sz="2800" dirty="0"/>
              <a:t>Компенсации миграции от МПС </a:t>
            </a:r>
          </a:p>
          <a:p>
            <a:pPr algn="just"/>
            <a:r>
              <a:rPr lang="ru-RU" sz="2800" dirty="0" smtClean="0"/>
              <a:t>Понижение </a:t>
            </a:r>
            <a:r>
              <a:rPr lang="ru-RU" sz="2800" dirty="0"/>
              <a:t>комиссий за транзакции по чиповым </a:t>
            </a:r>
            <a:r>
              <a:rPr lang="ru-RU" sz="2800" dirty="0" smtClean="0"/>
              <a:t>картам</a:t>
            </a:r>
            <a:endParaRPr lang="en-US" sz="2800" dirty="0" smtClean="0"/>
          </a:p>
          <a:p>
            <a:pPr algn="just"/>
            <a:r>
              <a:rPr lang="ru-RU" sz="2800" dirty="0"/>
              <a:t>Скидки от поставщиков оборудования, услуг  </a:t>
            </a:r>
          </a:p>
          <a:p>
            <a:pPr algn="just"/>
            <a:r>
              <a:rPr lang="ru-RU" sz="2800" dirty="0" smtClean="0"/>
              <a:t>Стоимость </a:t>
            </a:r>
            <a:r>
              <a:rPr lang="ru-RU" sz="2800" dirty="0"/>
              <a:t>внедрения </a:t>
            </a:r>
            <a:r>
              <a:rPr lang="ru-RU" sz="2800" dirty="0" smtClean="0"/>
              <a:t>для каждого Банка может сильно различаться (50</a:t>
            </a:r>
            <a:r>
              <a:rPr lang="en-US" sz="2800" dirty="0" smtClean="0"/>
              <a:t>k$</a:t>
            </a:r>
            <a:r>
              <a:rPr lang="ru-RU" sz="2800" dirty="0" smtClean="0"/>
              <a:t>; 250</a:t>
            </a:r>
            <a:r>
              <a:rPr lang="en-US" sz="2800" dirty="0" smtClean="0"/>
              <a:t>k$ </a:t>
            </a:r>
            <a:r>
              <a:rPr lang="ru-RU" sz="2800" dirty="0" smtClean="0"/>
              <a:t>500</a:t>
            </a:r>
            <a:r>
              <a:rPr lang="en-US" sz="2800" dirty="0" smtClean="0"/>
              <a:t>k$</a:t>
            </a:r>
            <a:r>
              <a:rPr lang="ru-RU" sz="2800" dirty="0" smtClean="0"/>
              <a:t>;.....)</a:t>
            </a: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pPr algn="just"/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86" y="718865"/>
            <a:ext cx="2031951" cy="16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" y="1"/>
            <a:ext cx="10688637" cy="574848"/>
          </a:xfrm>
        </p:spPr>
        <p:txBody>
          <a:bodyPr/>
          <a:lstStyle/>
          <a:p>
            <a:r>
              <a:rPr lang="ru-RU" alt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Преимущества</a:t>
            </a:r>
            <a:endParaRPr lang="ru-RU" sz="35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35" y="1150913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Правила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Chip Liability Shift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для региона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CEMEA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вступили в силу одними из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первых, претензионный цикл не вызывает проблем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60" y="946371"/>
            <a:ext cx="1978670" cy="17887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904" y="359918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Повышение безопасности -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&gt;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Повышение доверия со стороны клиентов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39938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Повышение безопасности -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&gt;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Снижение уровня мошенничества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4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" y="1"/>
            <a:ext cx="10688637" cy="574848"/>
          </a:xfrm>
        </p:spPr>
        <p:txBody>
          <a:bodyPr/>
          <a:lstStyle/>
          <a:p>
            <a:r>
              <a:rPr lang="ru-RU" alt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Преимущества</a:t>
            </a:r>
            <a:endParaRPr lang="ru-RU" sz="35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35" y="718865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Возможность реализации новых проектов - социальных карт, технологий </a:t>
            </a:r>
            <a:r>
              <a:rPr lang="en-US" altLang="ru-RU" sz="2800" dirty="0">
                <a:solidFill>
                  <a:schemeClr val="tx1"/>
                </a:solidFill>
                <a:latin typeface="+mn-lt"/>
              </a:rPr>
              <a:t>CAP/DPA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altLang="ru-RU" sz="28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+mn-lt"/>
              </a:rPr>
              <a:t>Secure, </a:t>
            </a:r>
            <a:r>
              <a:rPr lang="en-US" altLang="ru-RU" sz="2800" dirty="0" err="1">
                <a:solidFill>
                  <a:schemeClr val="tx1"/>
                </a:solidFill>
                <a:latin typeface="+mn-lt"/>
              </a:rPr>
              <a:t>iGlobe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– что делает привлекательным бизнес на основе банковских карт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96" y="1150913"/>
            <a:ext cx="2060542" cy="1524000"/>
          </a:xfrm>
          <a:prstGeom prst="rect">
            <a:avLst/>
          </a:prstGeom>
        </p:spPr>
      </p:pic>
      <p:pic>
        <p:nvPicPr>
          <p:cNvPr id="8" name="Объект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1038" y="3069578"/>
            <a:ext cx="5622925" cy="4016375"/>
          </a:xfr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071541"/>
            <a:ext cx="11969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263825" y="6047457"/>
            <a:ext cx="178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/>
              <a:t>2002 – </a:t>
            </a:r>
            <a:r>
              <a:rPr lang="ru-RU" altLang="ru-RU" sz="1600" dirty="0"/>
              <a:t>эмиссия карт </a:t>
            </a:r>
            <a:r>
              <a:rPr lang="en-US" altLang="ru-RU" sz="1600" dirty="0"/>
              <a:t>VISA </a:t>
            </a:r>
            <a:endParaRPr lang="ru-RU" altLang="ru-RU" sz="1600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312716"/>
            <a:ext cx="121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554237" y="5327377"/>
            <a:ext cx="190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/>
              <a:t>2004 - </a:t>
            </a:r>
            <a:r>
              <a:rPr lang="ru-RU" altLang="ru-RU" sz="1600" dirty="0"/>
              <a:t>Эмиссия: социальная карта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76" y="4895254"/>
            <a:ext cx="12604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432551" y="4774107"/>
            <a:ext cx="13681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/>
              <a:t>2005 - </a:t>
            </a:r>
            <a:r>
              <a:rPr lang="ru-RU" altLang="ru-RU" sz="1600" dirty="0"/>
              <a:t>Эмиссия: бензиновый кошелек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20" y="3671193"/>
            <a:ext cx="118268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7828508" y="3745805"/>
            <a:ext cx="169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/>
              <a:t>2011 - </a:t>
            </a:r>
            <a:r>
              <a:rPr lang="ru-RU" altLang="ru-RU" sz="1600"/>
              <a:t>Эмиссия: </a:t>
            </a:r>
            <a:r>
              <a:rPr lang="en-US" altLang="ru-RU" sz="1600"/>
              <a:t>payWave</a:t>
            </a:r>
            <a:endParaRPr lang="ru-RU" altLang="ru-RU" sz="1600"/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5654696" y="2790652"/>
            <a:ext cx="16716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/>
              <a:t>2013- </a:t>
            </a:r>
            <a:r>
              <a:rPr lang="ru-RU" altLang="ru-RU" sz="1600"/>
              <a:t>Эмиссия: </a:t>
            </a:r>
            <a:r>
              <a:rPr lang="en-US" altLang="ru-RU" sz="1600"/>
              <a:t>iGlobe</a:t>
            </a:r>
            <a:endParaRPr lang="ru-RU" altLang="ru-RU" sz="16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9783" y="3535398"/>
            <a:ext cx="1973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/>
              <a:t>201</a:t>
            </a:r>
            <a:r>
              <a:rPr lang="ru-RU" altLang="ru-RU" sz="1600" dirty="0"/>
              <a:t>0</a:t>
            </a:r>
            <a:r>
              <a:rPr lang="en-US" altLang="ru-RU" sz="1600" dirty="0"/>
              <a:t> - </a:t>
            </a:r>
            <a:r>
              <a:rPr lang="ru-RU" altLang="ru-RU" sz="1600" dirty="0"/>
              <a:t>технология </a:t>
            </a:r>
            <a:r>
              <a:rPr lang="en-US" altLang="ru-RU" sz="1600" dirty="0"/>
              <a:t>CAP/DPA</a:t>
            </a:r>
            <a:endParaRPr lang="ru-RU" altLang="ru-RU" sz="1600" dirty="0"/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71" y="2720802"/>
            <a:ext cx="1158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83" y="3035052"/>
            <a:ext cx="1574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519783" y="2941390"/>
            <a:ext cx="152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/>
              <a:t>201</a:t>
            </a:r>
            <a:r>
              <a:rPr lang="ru-RU" altLang="ru-RU" sz="1600"/>
              <a:t>2</a:t>
            </a:r>
            <a:r>
              <a:rPr lang="en-US" altLang="ru-RU" sz="1600"/>
              <a:t> - </a:t>
            </a:r>
            <a:r>
              <a:rPr lang="ru-RU" altLang="ru-RU" sz="1600"/>
              <a:t>Услуга:  3</a:t>
            </a:r>
            <a:r>
              <a:rPr lang="en-US" altLang="ru-RU" sz="1600"/>
              <a:t>D</a:t>
            </a:r>
            <a:r>
              <a:rPr lang="ru-RU" altLang="ru-RU" sz="1600"/>
              <a:t> </a:t>
            </a:r>
            <a:r>
              <a:rPr lang="en-US" altLang="ru-RU" sz="1600"/>
              <a:t>Secure</a:t>
            </a:r>
            <a:endParaRPr lang="ru-RU" altLang="ru-RU" sz="1600"/>
          </a:p>
        </p:txBody>
      </p:sp>
      <p:pic>
        <p:nvPicPr>
          <p:cNvPr id="24" name="Picture 23" descr="MC-Gol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5215878"/>
            <a:ext cx="122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Группа 18"/>
          <p:cNvGrpSpPr>
            <a:grpSpLocks/>
          </p:cNvGrpSpPr>
          <p:nvPr/>
        </p:nvGrpSpPr>
        <p:grpSpPr bwMode="auto">
          <a:xfrm>
            <a:off x="2036763" y="3815860"/>
            <a:ext cx="1104900" cy="1336675"/>
            <a:chOff x="3842657" y="1802949"/>
            <a:chExt cx="1219200" cy="1502226"/>
          </a:xfrm>
        </p:grpSpPr>
        <p:pic>
          <p:nvPicPr>
            <p:cNvPr id="26" name="Picture 4" descr="MC-Platinum-Credit-Revol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95088" y="1926659"/>
              <a:ext cx="971548" cy="72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0" descr="Visa-Gol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833420" y="2143010"/>
              <a:ext cx="970756" cy="72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657" y="2505075"/>
              <a:ext cx="12192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5292725" y="6109742"/>
            <a:ext cx="1784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/>
              <a:t>2005 – </a:t>
            </a:r>
            <a:r>
              <a:rPr lang="ru-RU" altLang="ru-RU" sz="1600" dirty="0"/>
              <a:t>эмиссия карт </a:t>
            </a:r>
            <a:r>
              <a:rPr lang="en-US" altLang="ru-RU" sz="1600" dirty="0"/>
              <a:t>MasterCard 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7362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" y="1"/>
            <a:ext cx="10688637" cy="574848"/>
          </a:xfrm>
        </p:spPr>
        <p:txBody>
          <a:bodyPr/>
          <a:lstStyle/>
          <a:p>
            <a:r>
              <a:rPr lang="ru-RU" alt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Выводы</a:t>
            </a:r>
            <a:endParaRPr lang="ru-RU" sz="35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35" y="970890"/>
            <a:ext cx="10441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Мошенничество с чиповыми картами более затратное для преступников, чем атаки на магнитные карты и </a:t>
            </a:r>
            <a:r>
              <a:rPr lang="en-US" sz="2800" dirty="0" smtClean="0">
                <a:solidFill>
                  <a:schemeClr val="tx1"/>
                </a:solidFill>
              </a:rPr>
              <a:t>CNP-</a:t>
            </a:r>
            <a:r>
              <a:rPr lang="ru-RU" sz="2800" dirty="0" smtClean="0">
                <a:solidFill>
                  <a:schemeClr val="tx1"/>
                </a:solidFill>
              </a:rPr>
              <a:t>атаки. Злоумышленники </a:t>
            </a:r>
            <a:r>
              <a:rPr lang="ru-RU" sz="2800" dirty="0">
                <a:solidFill>
                  <a:schemeClr val="tx1"/>
                </a:solidFill>
              </a:rPr>
              <a:t>будут </a:t>
            </a:r>
            <a:r>
              <a:rPr lang="ru-RU" sz="2800" dirty="0" smtClean="0">
                <a:solidFill>
                  <a:schemeClr val="tx1"/>
                </a:solidFill>
              </a:rPr>
              <a:t>использовать более простые варианты, пока будет такая возможность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735" y="2934270"/>
            <a:ext cx="9721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В условиях массовой миграции на чип, оставаться на магнитных технологиях, значит повышать риски компрометации именно «ваших</a:t>
            </a:r>
            <a:r>
              <a:rPr lang="ru-RU" sz="2800" dirty="0" smtClean="0">
                <a:solidFill>
                  <a:schemeClr val="tx1"/>
                </a:solidFill>
              </a:rPr>
              <a:t>» карт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734" y="4374430"/>
            <a:ext cx="8629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EMV-</a:t>
            </a:r>
            <a:r>
              <a:rPr lang="ru-RU" sz="2800" dirty="0" smtClean="0">
                <a:solidFill>
                  <a:schemeClr val="tx1"/>
                </a:solidFill>
              </a:rPr>
              <a:t>технологии не панацея -</a:t>
            </a:r>
            <a:r>
              <a:rPr lang="en-US" sz="2800" dirty="0" smtClean="0">
                <a:solidFill>
                  <a:schemeClr val="tx1"/>
                </a:solidFill>
              </a:rPr>
              <a:t>&gt;</a:t>
            </a:r>
            <a:r>
              <a:rPr lang="ru-RU" sz="2800" dirty="0" smtClean="0">
                <a:solidFill>
                  <a:schemeClr val="tx1"/>
                </a:solidFill>
              </a:rPr>
              <a:t> необходим комплексный подход (3</a:t>
            </a:r>
            <a:r>
              <a:rPr lang="en-US" sz="2800" dirty="0" smtClean="0">
                <a:solidFill>
                  <a:schemeClr val="tx1"/>
                </a:solidFill>
              </a:rPr>
              <a:t>D-Secure, </a:t>
            </a:r>
            <a:r>
              <a:rPr lang="ru-RU" sz="2800" dirty="0" err="1" smtClean="0">
                <a:solidFill>
                  <a:schemeClr val="tx1"/>
                </a:solidFill>
              </a:rPr>
              <a:t>антифрод</a:t>
            </a:r>
            <a:r>
              <a:rPr lang="ru-RU" sz="2800" dirty="0" smtClean="0">
                <a:solidFill>
                  <a:schemeClr val="tx1"/>
                </a:solidFill>
              </a:rPr>
              <a:t>-системы)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734" y="5812269"/>
            <a:ext cx="8136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 defTabSz="530225" eaLnBrk="0" hangingPunct="0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Стараться не просто перейти на чип, но попробовать реализовать бизнес-проекты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ChangeArrowheads="1"/>
          </p:cNvSpPr>
          <p:nvPr/>
        </p:nvSpPr>
        <p:spPr bwMode="auto">
          <a:xfrm>
            <a:off x="0" y="439914"/>
            <a:ext cx="10688638" cy="492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296" tIns="53148" rIns="106296" bIns="53148" anchor="ctr"/>
          <a:lstStyle/>
          <a:p>
            <a:pPr algn="ctr"/>
            <a:endParaRPr lang="en-US" sz="4700" b="1">
              <a:solidFill>
                <a:srgbClr val="FFFFFF"/>
              </a:solidFill>
              <a:latin typeface="Arial Cyr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9872" y="286817"/>
            <a:ext cx="10528894" cy="157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296" tIns="53148" rIns="106296" bIns="53148" anchor="ctr"/>
          <a:lstStyle/>
          <a:p>
            <a:pPr eaLnBrk="0" hangingPunct="0"/>
            <a:r>
              <a:rPr lang="ru-RU" sz="1600" dirty="0">
                <a:solidFill>
                  <a:schemeClr val="tx1"/>
                </a:solidFill>
              </a:rPr>
              <a:t>Ларионов </a:t>
            </a:r>
            <a:r>
              <a:rPr lang="ru-RU" sz="1600" dirty="0" smtClean="0">
                <a:solidFill>
                  <a:schemeClr val="tx1"/>
                </a:solidFill>
              </a:rPr>
              <a:t>Анатолий Петрович</a:t>
            </a:r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ru-RU" sz="1600" dirty="0">
                <a:solidFill>
                  <a:schemeClr val="tx1"/>
                </a:solidFill>
              </a:rPr>
              <a:t>Заместитель начальника Службы информационной безопасности Банка Возрождения</a:t>
            </a:r>
          </a:p>
          <a:p>
            <a:pPr eaLnBrk="0" hangingPunct="0"/>
            <a:endParaRPr lang="ru-RU" sz="1600" dirty="0">
              <a:solidFill>
                <a:schemeClr val="tx1"/>
              </a:solidFill>
            </a:endParaRPr>
          </a:p>
          <a:p>
            <a:pPr eaLnBrk="0" hangingPunct="0"/>
            <a:r>
              <a:rPr lang="ru-RU" sz="1600" dirty="0" err="1">
                <a:solidFill>
                  <a:schemeClr val="tx1"/>
                </a:solidFill>
              </a:rPr>
              <a:t>Кауц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Алексей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Викторович </a:t>
            </a:r>
            <a:endParaRPr lang="en-US" sz="1600" dirty="0">
              <a:solidFill>
                <a:schemeClr val="tx1"/>
              </a:solidFill>
            </a:endParaRPr>
          </a:p>
          <a:p>
            <a:pPr eaLnBrk="0" hangingPunct="0"/>
            <a:r>
              <a:rPr lang="ru-RU" sz="1600" dirty="0">
                <a:solidFill>
                  <a:schemeClr val="tx1"/>
                </a:solidFill>
              </a:rPr>
              <a:t>Заместитель Начальника Департамента </a:t>
            </a:r>
            <a:r>
              <a:rPr lang="ru-RU" sz="1600" dirty="0" smtClean="0">
                <a:solidFill>
                  <a:schemeClr val="tx1"/>
                </a:solidFill>
              </a:rPr>
              <a:t>банковских </a:t>
            </a:r>
            <a:r>
              <a:rPr lang="ru-RU" sz="1600" dirty="0">
                <a:solidFill>
                  <a:schemeClr val="tx1"/>
                </a:solidFill>
              </a:rPr>
              <a:t>карт Банка Возрождения</a:t>
            </a:r>
          </a:p>
        </p:txBody>
      </p:sp>
      <p:pic>
        <p:nvPicPr>
          <p:cNvPr id="8" name="Picture 8" descr="http://rb7.ru/files/story_img/questions_458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115" y="2197911"/>
            <a:ext cx="3672408" cy="269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122" y="4895329"/>
            <a:ext cx="534352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tx1"/>
                </a:solidFill>
              </a:rPr>
              <a:t>Плетнев Леонид </a:t>
            </a:r>
          </a:p>
          <a:p>
            <a:pPr eaLnBrk="0" hangingPunct="0"/>
            <a:r>
              <a:rPr lang="en-US" sz="1200" dirty="0">
                <a:solidFill>
                  <a:schemeClr val="tx1"/>
                </a:solidFill>
              </a:rPr>
              <a:t>CISM, CISA, PCI QSA</a:t>
            </a:r>
            <a:endParaRPr lang="ru-RU" sz="1200" dirty="0">
              <a:solidFill>
                <a:schemeClr val="tx1"/>
              </a:solidFill>
            </a:endParaRPr>
          </a:p>
          <a:p>
            <a:pPr eaLnBrk="0" hangingPunct="0"/>
            <a:r>
              <a:rPr lang="ru-RU" sz="1600" dirty="0">
                <a:solidFill>
                  <a:schemeClr val="tx1"/>
                </a:solidFill>
              </a:rPr>
              <a:t>Департамент консалтинга и аудита </a:t>
            </a:r>
          </a:p>
          <a:p>
            <a:pPr eaLnBrk="0" hangingPunct="0"/>
            <a:r>
              <a:rPr lang="ru-RU" sz="1600" dirty="0">
                <a:solidFill>
                  <a:schemeClr val="tx1"/>
                </a:solidFill>
              </a:rPr>
              <a:t>Компании ИНФОРМЗАЩИТА</a:t>
            </a:r>
          </a:p>
          <a:p>
            <a:pPr>
              <a:buFont typeface="Wingdings" pitchFamily="2" charset="2"/>
              <a:buChar char="("/>
            </a:pP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ru-RU" sz="1600" dirty="0">
                <a:solidFill>
                  <a:schemeClr val="tx1"/>
                </a:solidFill>
                <a:sym typeface="Wingdings" pitchFamily="2" charset="2"/>
              </a:rPr>
              <a:t>+7(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4</a:t>
            </a:r>
            <a:r>
              <a:rPr lang="ru-RU" sz="1600" dirty="0">
                <a:solidFill>
                  <a:schemeClr val="tx1"/>
                </a:solidFill>
                <a:sym typeface="Wingdings" pitchFamily="2" charset="2"/>
              </a:rPr>
              <a:t>95)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9</a:t>
            </a:r>
            <a:r>
              <a:rPr lang="ru-RU" sz="1600" dirty="0">
                <a:solidFill>
                  <a:schemeClr val="tx1"/>
                </a:solidFill>
                <a:sym typeface="Wingdings" pitchFamily="2" charset="2"/>
              </a:rPr>
              <a:t>80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ru-RU" sz="1600" dirty="0">
                <a:solidFill>
                  <a:schemeClr val="tx1"/>
                </a:solidFill>
                <a:sym typeface="Wingdings" pitchFamily="2" charset="2"/>
              </a:rPr>
              <a:t>2345</a:t>
            </a:r>
            <a:endParaRPr lang="en-US" sz="160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("/>
            </a:pP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 +7(926) 411-4100</a:t>
            </a:r>
          </a:p>
          <a:p>
            <a:pPr marL="457200" indent="-457200">
              <a:buFont typeface="Wingdings" pitchFamily="2" charset="2"/>
              <a:buChar char="+"/>
            </a:pPr>
            <a:r>
              <a:rPr lang="en-US" sz="1600" dirty="0">
                <a:solidFill>
                  <a:schemeClr val="tx1"/>
                </a:solidFill>
              </a:rPr>
              <a:t>l.pletnev@infosec.ru</a:t>
            </a:r>
          </a:p>
          <a:p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www.infosec.ru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447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2874" r="3118" b="8842"/>
          <a:stretch/>
        </p:blipFill>
        <p:spPr>
          <a:xfrm>
            <a:off x="375767" y="4679305"/>
            <a:ext cx="2822249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18865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О </a:t>
            </a:r>
            <a:r>
              <a:rPr lang="en-US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EMV</a:t>
            </a:r>
            <a:endParaRPr lang="ru-RU" sz="35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75767" y="974217"/>
            <a:ext cx="728044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Чип – это микрокомпьютер  на одном кристалле (смарт-карта)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en-US" sz="2800" dirty="0"/>
              <a:t>EMV </a:t>
            </a:r>
            <a:r>
              <a:rPr lang="ru-RU" sz="2800" dirty="0"/>
              <a:t>карта – это карта со встроенным </a:t>
            </a:r>
            <a:r>
              <a:rPr lang="ru-RU" sz="2800" dirty="0" smtClean="0"/>
              <a:t>чипом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Сейчас используются гибридные карты</a:t>
            </a:r>
            <a:endParaRPr lang="ru-RU" sz="2800" dirty="0"/>
          </a:p>
          <a:p>
            <a:pPr algn="just"/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18111" r="13938" b="26333"/>
          <a:stretch/>
        </p:blipFill>
        <p:spPr>
          <a:xfrm>
            <a:off x="7656212" y="1366937"/>
            <a:ext cx="2730501" cy="158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7084" r="3783" b="6404"/>
          <a:stretch/>
        </p:blipFill>
        <p:spPr>
          <a:xfrm>
            <a:off x="5951467" y="4635314"/>
            <a:ext cx="1924119" cy="18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18865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О </a:t>
            </a:r>
            <a:r>
              <a:rPr lang="en-US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EMV</a:t>
            </a:r>
            <a:endParaRPr lang="ru-RU" sz="35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75767" y="974217"/>
            <a:ext cx="7280445" cy="22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/>
              <a:t>Регуляторы</a:t>
            </a:r>
            <a:r>
              <a:rPr lang="ru-RU" sz="2800" dirty="0"/>
              <a:t>:</a:t>
            </a:r>
            <a:endParaRPr lang="ru-RU" sz="2800" dirty="0" smtClean="0"/>
          </a:p>
          <a:p>
            <a:pPr algn="just"/>
            <a:r>
              <a:rPr lang="ru-RU" sz="2800" dirty="0" smtClean="0"/>
              <a:t>Банк России</a:t>
            </a:r>
          </a:p>
          <a:p>
            <a:pPr algn="just"/>
            <a:r>
              <a:rPr lang="ru-RU" sz="2800" dirty="0" smtClean="0"/>
              <a:t>Платежные системы</a:t>
            </a:r>
          </a:p>
          <a:p>
            <a:pPr algn="just"/>
            <a:r>
              <a:rPr lang="ru-RU" sz="2800" dirty="0" smtClean="0"/>
              <a:t>Компания </a:t>
            </a:r>
            <a:r>
              <a:rPr lang="en-US" sz="2800" dirty="0" err="1" smtClean="0"/>
              <a:t>EMVCo</a:t>
            </a:r>
            <a:r>
              <a:rPr lang="en-US" sz="2800" dirty="0" smtClean="0"/>
              <a:t>, LLC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28349" r="4633" b="30317"/>
          <a:stretch/>
        </p:blipFill>
        <p:spPr>
          <a:xfrm>
            <a:off x="5704359" y="4967337"/>
            <a:ext cx="1780875" cy="811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31" y="3383161"/>
            <a:ext cx="3960440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6" t="9429" r="23982" b="6867"/>
          <a:stretch/>
        </p:blipFill>
        <p:spPr>
          <a:xfrm>
            <a:off x="5920383" y="1510953"/>
            <a:ext cx="1460500" cy="143510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447775" y="4031233"/>
            <a:ext cx="5256584" cy="22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/>
              <a:t>Документы:</a:t>
            </a:r>
          </a:p>
          <a:p>
            <a:pPr algn="just"/>
            <a:r>
              <a:rPr lang="ru-RU" sz="2800" dirty="0" smtClean="0"/>
              <a:t>Стандарт</a:t>
            </a:r>
            <a:r>
              <a:rPr lang="en-US" sz="2800" dirty="0" smtClean="0"/>
              <a:t> EMV</a:t>
            </a:r>
            <a:r>
              <a:rPr lang="ru-RU" sz="2800" dirty="0" smtClean="0"/>
              <a:t> </a:t>
            </a:r>
          </a:p>
          <a:p>
            <a:pPr algn="just"/>
            <a:r>
              <a:rPr lang="ru-RU" sz="2800" dirty="0" smtClean="0"/>
              <a:t>Правила платежных систем</a:t>
            </a:r>
            <a:endParaRPr lang="en-US" sz="2800" dirty="0" smtClean="0"/>
          </a:p>
          <a:p>
            <a:pPr algn="just"/>
            <a:r>
              <a:rPr lang="ru-RU" sz="2800" dirty="0" smtClean="0"/>
              <a:t>ФЗ-161 «О НПС»</a:t>
            </a:r>
            <a:r>
              <a:rPr lang="en-US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19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18865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Почему ЧИП безопасней?</a:t>
            </a:r>
            <a:endParaRPr lang="ru-RU" sz="35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175967" y="718865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Не выполнимы:</a:t>
            </a:r>
          </a:p>
          <a:p>
            <a:r>
              <a:rPr lang="ru-RU" sz="2800" dirty="0" err="1" smtClean="0"/>
              <a:t>Скимминг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Поддельные </a:t>
            </a:r>
            <a:r>
              <a:rPr lang="en-US" sz="2800" dirty="0" smtClean="0"/>
              <a:t>ATM/POS</a:t>
            </a:r>
            <a:endParaRPr lang="ru-RU" sz="2800" dirty="0" smtClean="0"/>
          </a:p>
          <a:p>
            <a:r>
              <a:rPr lang="ru-RU" sz="2800" dirty="0" smtClean="0"/>
              <a:t>Украденные </a:t>
            </a:r>
            <a:r>
              <a:rPr lang="ru-RU" sz="2800" dirty="0"/>
              <a:t>и Потерянные </a:t>
            </a:r>
            <a:r>
              <a:rPr lang="ru-RU" sz="2800" dirty="0" smtClean="0"/>
              <a:t>карты </a:t>
            </a:r>
          </a:p>
          <a:p>
            <a:pPr marL="0" indent="0">
              <a:buNone/>
            </a:pPr>
            <a:r>
              <a:rPr lang="ru-RU" sz="2800" dirty="0" smtClean="0"/>
              <a:t>(по </a:t>
            </a:r>
            <a:r>
              <a:rPr lang="en-US" sz="2800" dirty="0" smtClean="0"/>
              <a:t>PIN </a:t>
            </a:r>
            <a:r>
              <a:rPr lang="ru-RU" sz="2800" dirty="0" smtClean="0"/>
              <a:t>транзакциям)</a:t>
            </a:r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2175967" y="4471693"/>
            <a:ext cx="4680520" cy="21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Актуальны, как и прежде:</a:t>
            </a:r>
          </a:p>
          <a:p>
            <a:r>
              <a:rPr lang="en-US" sz="2800" dirty="0" smtClean="0"/>
              <a:t>CNP - </a:t>
            </a:r>
            <a:r>
              <a:rPr lang="ru-RU" sz="2800" dirty="0" smtClean="0"/>
              <a:t>угрозы </a:t>
            </a:r>
          </a:p>
          <a:p>
            <a:r>
              <a:rPr lang="ru-RU" sz="2800" dirty="0" smtClean="0"/>
              <a:t>Недоставленные карты</a:t>
            </a:r>
          </a:p>
          <a:p>
            <a:r>
              <a:rPr lang="ru-RU" sz="2800" dirty="0" err="1"/>
              <a:t>Т</a:t>
            </a:r>
            <a:r>
              <a:rPr lang="ru-RU" sz="2800" dirty="0" err="1" smtClean="0"/>
              <a:t>раппинг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1026" name="Picture 3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7" y="487784"/>
            <a:ext cx="1447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655" y="862881"/>
            <a:ext cx="1447800" cy="17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21" y="2879105"/>
            <a:ext cx="2160240" cy="118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?id=27204322-50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0" y="5416897"/>
            <a:ext cx="1662357" cy="115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8" b="34404"/>
          <a:stretch/>
        </p:blipFill>
        <p:spPr>
          <a:xfrm>
            <a:off x="127584" y="3743201"/>
            <a:ext cx="2734617" cy="1405797"/>
          </a:xfrm>
          <a:prstGeom prst="rect">
            <a:avLst/>
          </a:prstGeom>
        </p:spPr>
      </p:pic>
      <p:pic>
        <p:nvPicPr>
          <p:cNvPr id="1030" name="Picture 4" descr="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7" y="1654969"/>
            <a:ext cx="1441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9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73115"/>
              </p:ext>
            </p:extLst>
          </p:nvPr>
        </p:nvGraphicFramePr>
        <p:xfrm>
          <a:off x="95201" y="740346"/>
          <a:ext cx="10546259" cy="399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18865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Статистика внедрения </a:t>
            </a:r>
            <a:r>
              <a:rPr lang="en-US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EMV </a:t>
            </a:r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в России</a:t>
            </a:r>
            <a:endParaRPr lang="ru-RU" sz="35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711785" y="3957806"/>
            <a:ext cx="2269208" cy="5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 smtClean="0"/>
              <a:t>Источник: </a:t>
            </a:r>
          </a:p>
          <a:p>
            <a:pPr marL="0" indent="0" algn="just">
              <a:buNone/>
            </a:pPr>
            <a:r>
              <a:rPr lang="ru-RU" sz="1400" dirty="0" smtClean="0"/>
              <a:t>Банк России, 2013 год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2307" y="5111353"/>
            <a:ext cx="10688638" cy="17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/>
              <a:t>2011 год - Выпуск Стандарта </a:t>
            </a:r>
            <a:r>
              <a:rPr lang="ru-RU" sz="2400" dirty="0" smtClean="0"/>
              <a:t>версии 4.3</a:t>
            </a:r>
          </a:p>
          <a:p>
            <a:pPr algn="just"/>
            <a:r>
              <a:rPr lang="ru-RU" sz="2400" dirty="0"/>
              <a:t>2001 год - Выпуск Стандарта версии </a:t>
            </a:r>
            <a:r>
              <a:rPr lang="ru-RU" sz="2400" dirty="0" smtClean="0"/>
              <a:t>4.1</a:t>
            </a:r>
          </a:p>
          <a:p>
            <a:pPr algn="just"/>
            <a:r>
              <a:rPr lang="ru-RU" sz="2400" dirty="0"/>
              <a:t>1999 год - Создание Компании </a:t>
            </a:r>
            <a:r>
              <a:rPr lang="ru-RU" sz="2400" dirty="0" err="1" smtClean="0"/>
              <a:t>EMVCo</a:t>
            </a:r>
            <a:endParaRPr lang="ru-RU" sz="2400" dirty="0" smtClean="0"/>
          </a:p>
          <a:p>
            <a:pPr algn="just"/>
            <a:r>
              <a:rPr lang="ru-RU" sz="2800" b="1" dirty="0"/>
              <a:t>1996 год </a:t>
            </a:r>
            <a:r>
              <a:rPr lang="ru-RU" sz="2400" dirty="0"/>
              <a:t>- Первые спецификации EMV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187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18865"/>
          </a:xfrm>
        </p:spPr>
        <p:txBody>
          <a:bodyPr/>
          <a:lstStyle/>
          <a:p>
            <a:r>
              <a:rPr lang="en-US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EMV</a:t>
            </a:r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-технологии в России к 2016 году?</a:t>
            </a:r>
            <a:endParaRPr lang="ru-RU" sz="35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591791" y="1175025"/>
            <a:ext cx="7344816" cy="47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/>
              <a:t>Глава Департамента </a:t>
            </a:r>
            <a:r>
              <a:rPr lang="ru-RU" sz="2800" dirty="0"/>
              <a:t>регулирования расчетов ЦБ РФ </a:t>
            </a:r>
            <a:r>
              <a:rPr lang="ru-RU" sz="2800" dirty="0" smtClean="0"/>
              <a:t>Роман Прохоров в сентябре 2013 заявил </a:t>
            </a:r>
            <a:r>
              <a:rPr lang="ru-RU" sz="2800" dirty="0"/>
              <a:t>о</a:t>
            </a:r>
            <a:r>
              <a:rPr lang="ru-RU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Arial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Arial" pitchFamily="-123" charset="0"/>
              </a:rPr>
              <a:t>планах установить дату, с которой обязательно будет оснащать карты </a:t>
            </a:r>
            <a:r>
              <a:rPr lang="ru-RU" sz="2800" b="1" dirty="0" smtClean="0">
                <a:solidFill>
                  <a:srgbClr val="FF0000"/>
                </a:solidFill>
                <a:latin typeface="Arial" pitchFamily="-123" charset="0"/>
              </a:rPr>
              <a:t>чипом</a:t>
            </a:r>
            <a:r>
              <a:rPr lang="ru-RU" sz="2400" dirty="0" smtClean="0"/>
              <a:t>:</a:t>
            </a:r>
          </a:p>
          <a:p>
            <a:pPr marL="0" indent="0" algn="just">
              <a:buNone/>
            </a:pPr>
            <a:r>
              <a:rPr lang="ru-RU" sz="2800" dirty="0" smtClean="0"/>
              <a:t>«</a:t>
            </a:r>
            <a:r>
              <a:rPr lang="en-US" sz="2800" dirty="0" smtClean="0"/>
              <a:t>…..</a:t>
            </a:r>
            <a:r>
              <a:rPr lang="ru-RU" sz="2800" dirty="0" smtClean="0"/>
              <a:t>Планируем </a:t>
            </a:r>
            <a:r>
              <a:rPr lang="ru-RU" sz="2800" dirty="0"/>
              <a:t>установить дату, которая была бы понятна и приемлема для участников рынка, ориентировочно это </a:t>
            </a:r>
            <a:r>
              <a:rPr lang="ru-RU" sz="2800" b="1" dirty="0">
                <a:solidFill>
                  <a:srgbClr val="FF0000"/>
                </a:solidFill>
              </a:rPr>
              <a:t>2015-16 годы, скорее ближе к 16-му</a:t>
            </a:r>
            <a:r>
              <a:rPr lang="ru-RU" sz="2800" dirty="0" smtClean="0"/>
              <a:t>»</a:t>
            </a:r>
            <a:endParaRPr lang="ru-RU" sz="2800" dirty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marL="0" indent="0" algn="just">
              <a:buNone/>
            </a:pPr>
            <a:endParaRPr lang="ru-RU" sz="1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10926" r="25028" b="8333"/>
          <a:stretch/>
        </p:blipFill>
        <p:spPr>
          <a:xfrm>
            <a:off x="8296647" y="790873"/>
            <a:ext cx="2227188" cy="21483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5767" y="6623521"/>
            <a:ext cx="53435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</a:rPr>
              <a:t>Источник: </a:t>
            </a:r>
            <a:r>
              <a:rPr lang="en-US" sz="1400" dirty="0">
                <a:solidFill>
                  <a:schemeClr val="tx1"/>
                </a:solidFill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</a:rPr>
              <a:t>bankir.ru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58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688638" cy="862880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Статистика</a:t>
            </a:r>
            <a:b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</a:br>
            <a:r>
              <a:rPr lang="ru-RU" sz="2800" dirty="0"/>
              <a:t>Уровень </a:t>
            </a:r>
            <a:r>
              <a:rPr lang="ru-RU" sz="2800" dirty="0" smtClean="0"/>
              <a:t>мошенничества «Подделка карт»</a:t>
            </a:r>
            <a:endParaRPr lang="ru-RU" sz="28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621940" y="2221433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Млн, рублей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4199" y="7107832"/>
            <a:ext cx="36985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Источник: </a:t>
            </a:r>
            <a:r>
              <a:rPr lang="en-US" sz="1400" dirty="0" smtClean="0">
                <a:solidFill>
                  <a:schemeClr val="bg1"/>
                </a:solidFill>
              </a:rPr>
              <a:t>http</a:t>
            </a:r>
            <a:r>
              <a:rPr lang="en-US" sz="1400" dirty="0">
                <a:solidFill>
                  <a:schemeClr val="bg1"/>
                </a:solidFill>
              </a:rPr>
              <a:t>://www.fico.com/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171987"/>
            <a:ext cx="10112574" cy="588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62404" y="934889"/>
            <a:ext cx="1178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Россия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80842" y="862881"/>
            <a:ext cx="1178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Россия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426482" y="2266193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Млн, рублей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31951" y="4062562"/>
            <a:ext cx="2425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Великобритания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74372" y="4088165"/>
            <a:ext cx="1826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Германия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2551" y="3898250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2012</a:t>
            </a:r>
            <a:endParaRPr lang="ru-RU" sz="1200" b="1" dirty="0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-621941" y="5497525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Млн, фунтов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580371" y="5469173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Млн, евро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11553"/>
            <a:ext cx="57606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90873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70C0"/>
                </a:solidFill>
                <a:ea typeface="ＭＳ Ｐゴシック"/>
                <a:cs typeface="Arial" charset="0"/>
              </a:rPr>
              <a:t>Чиповые карты в США</a:t>
            </a:r>
            <a:endParaRPr lang="ru-RU" sz="28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03759" y="1006897"/>
            <a:ext cx="101531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err="1"/>
              <a:t>Chip</a:t>
            </a:r>
            <a:r>
              <a:rPr lang="ru-RU" sz="2800" dirty="0"/>
              <a:t> </a:t>
            </a:r>
            <a:r>
              <a:rPr lang="ru-RU" sz="2800" dirty="0" err="1"/>
              <a:t>Liability</a:t>
            </a:r>
            <a:r>
              <a:rPr lang="ru-RU" sz="2800" dirty="0"/>
              <a:t> </a:t>
            </a:r>
            <a:r>
              <a:rPr lang="ru-RU" sz="2800" dirty="0" err="1"/>
              <a:t>Shift</a:t>
            </a:r>
            <a:r>
              <a:rPr lang="ru-RU" sz="2800" dirty="0"/>
              <a:t> </a:t>
            </a:r>
            <a:r>
              <a:rPr lang="ru-RU" sz="2800" dirty="0" smtClean="0"/>
              <a:t>для региона США только с 2016 года?</a:t>
            </a:r>
          </a:p>
          <a:p>
            <a:pPr algn="just"/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en-US" sz="2800" dirty="0" smtClean="0"/>
              <a:t>POS </a:t>
            </a:r>
            <a:r>
              <a:rPr lang="ru-RU" sz="2800" dirty="0" smtClean="0"/>
              <a:t>принадлежат </a:t>
            </a:r>
            <a:r>
              <a:rPr lang="ru-RU" sz="2800" dirty="0" err="1" smtClean="0"/>
              <a:t>мерчантам</a:t>
            </a:r>
            <a:endParaRPr lang="ru-RU" sz="2800" dirty="0" smtClean="0"/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Высокий уровень внедрения карт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Развитие </a:t>
            </a:r>
            <a:r>
              <a:rPr lang="en-US" sz="2800" dirty="0" smtClean="0"/>
              <a:t>NFC, </a:t>
            </a:r>
            <a:r>
              <a:rPr lang="ru-RU" sz="2800" dirty="0" smtClean="0"/>
              <a:t>мобильных технологий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b="1" dirty="0"/>
              <a:t>США не перейдут на чип? 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pPr algn="just"/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11946" y="1943001"/>
            <a:ext cx="2088157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tx1"/>
                </a:solidFill>
              </a:rPr>
              <a:t>Скимминг</a:t>
            </a:r>
            <a:r>
              <a:rPr lang="ru-RU" sz="2000" b="1" dirty="0">
                <a:solidFill>
                  <a:schemeClr val="tx1"/>
                </a:solidFill>
              </a:rPr>
              <a:t> в </a:t>
            </a:r>
            <a:r>
              <a:rPr lang="ru-RU" sz="2000" b="1" dirty="0" smtClean="0">
                <a:solidFill>
                  <a:schemeClr val="tx1"/>
                </a:solidFill>
              </a:rPr>
              <a:t>России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64274" y="1943001"/>
            <a:ext cx="2232173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Обналичивают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в США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0618" y="1943001"/>
            <a:ext cx="2088157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tx1"/>
                </a:solidFill>
              </a:rPr>
              <a:t>Liability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Shift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не </a:t>
            </a:r>
            <a:r>
              <a:rPr lang="ru-RU" sz="2000" b="1" dirty="0">
                <a:solidFill>
                  <a:schemeClr val="tx1"/>
                </a:solidFill>
              </a:rPr>
              <a:t>работает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400103" y="2159025"/>
            <a:ext cx="864171" cy="396044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496447" y="2143032"/>
            <a:ext cx="864171" cy="396044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90873"/>
          </a:xfrm>
        </p:spPr>
        <p:txBody>
          <a:bodyPr/>
          <a:lstStyle/>
          <a:p>
            <a:r>
              <a:rPr lang="ru-RU" sz="3500" b="1" dirty="0">
                <a:solidFill>
                  <a:srgbClr val="0070C0"/>
                </a:solidFill>
                <a:ea typeface="ＭＳ Ｐゴシック"/>
                <a:cs typeface="Arial" charset="0"/>
              </a:rPr>
              <a:t>Чиповые карты в США</a:t>
            </a:r>
            <a:endParaRPr lang="ru-RU" sz="2800" b="1" dirty="0">
              <a:solidFill>
                <a:srgbClr val="0070C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5727" y="4247257"/>
            <a:ext cx="82809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marL="398463" indent="-39846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 pitchFamily="38" charset="-128"/>
              </a:defRPr>
            </a:lvl1pPr>
            <a:lvl2pPr marL="863600" indent="-331788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9A39"/>
              </a:buClr>
              <a:buFont typeface="Wingdings" pitchFamily="2" charset="2"/>
              <a:buChar char="Ø"/>
              <a:defRPr sz="3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2pPr>
            <a:lvl3pPr marL="1328738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3pPr>
            <a:lvl4pPr marL="1860550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4pPr>
            <a:lvl5pPr marL="2390775" indent="-265113" algn="l" defTabSz="530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38" charset="-128"/>
                <a:cs typeface="ＭＳ Ｐゴシック"/>
              </a:defRPr>
            </a:lvl5pPr>
            <a:lvl6pPr marL="292372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531586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Отслеживание нестандартного поведения </a:t>
            </a:r>
          </a:p>
          <a:p>
            <a:pPr algn="just"/>
            <a:r>
              <a:rPr lang="ru-RU" sz="2800" dirty="0" smtClean="0"/>
              <a:t>Отслеживание операций на крупные суммы</a:t>
            </a:r>
            <a:endParaRPr lang="ru-RU" sz="2800" dirty="0"/>
          </a:p>
          <a:p>
            <a:pPr algn="just"/>
            <a:r>
              <a:rPr lang="ru-RU" sz="2800" dirty="0"/>
              <a:t>Ограничения по региону действия карты</a:t>
            </a:r>
          </a:p>
          <a:p>
            <a:pPr algn="just"/>
            <a:r>
              <a:rPr lang="ru-RU" sz="2800" dirty="0"/>
              <a:t>Лимиты на суммы операций вне домашнего </a:t>
            </a:r>
            <a:r>
              <a:rPr lang="ru-RU" sz="2800" dirty="0" smtClean="0"/>
              <a:t>региона</a:t>
            </a:r>
            <a:endParaRPr lang="ru-RU" sz="2800" dirty="0"/>
          </a:p>
          <a:p>
            <a:pPr algn="just"/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11946" y="790873"/>
            <a:ext cx="2088157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tx1"/>
                </a:solidFill>
              </a:rPr>
              <a:t>Скимминг</a:t>
            </a:r>
            <a:r>
              <a:rPr lang="ru-RU" sz="2000" b="1" dirty="0">
                <a:solidFill>
                  <a:schemeClr val="tx1"/>
                </a:solidFill>
              </a:rPr>
              <a:t> в </a:t>
            </a:r>
            <a:r>
              <a:rPr lang="ru-RU" sz="2000" b="1" dirty="0" smtClean="0">
                <a:solidFill>
                  <a:schemeClr val="tx1"/>
                </a:solidFill>
              </a:rPr>
              <a:t>России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64274" y="790873"/>
            <a:ext cx="2232173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Обналичивают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в США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0618" y="790873"/>
            <a:ext cx="2088157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tx1"/>
                </a:solidFill>
              </a:rPr>
              <a:t>Liability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Shift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не </a:t>
            </a:r>
            <a:r>
              <a:rPr lang="ru-RU" sz="2000" b="1" dirty="0">
                <a:solidFill>
                  <a:schemeClr val="tx1"/>
                </a:solidFill>
              </a:rPr>
              <a:t>работает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400103" y="1006897"/>
            <a:ext cx="864171" cy="396044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496447" y="990904"/>
            <a:ext cx="864171" cy="396044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0341" y="2131018"/>
            <a:ext cx="2088157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tx1"/>
                </a:solidFill>
              </a:rPr>
              <a:t>Скимминг</a:t>
            </a:r>
            <a:r>
              <a:rPr lang="ru-RU" sz="2000" b="1" dirty="0">
                <a:solidFill>
                  <a:schemeClr val="tx1"/>
                </a:solidFill>
              </a:rPr>
              <a:t> в </a:t>
            </a:r>
            <a:r>
              <a:rPr lang="ru-RU" sz="2000" b="1" dirty="0" smtClean="0">
                <a:solidFill>
                  <a:schemeClr val="tx1"/>
                </a:solidFill>
              </a:rPr>
              <a:t>России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2669" y="2131018"/>
            <a:ext cx="2232173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Обналичивают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в США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39013" y="2131018"/>
            <a:ext cx="2088157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tx1"/>
                </a:solidFill>
              </a:rPr>
              <a:t>Liability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Shift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не </a:t>
            </a:r>
            <a:r>
              <a:rPr lang="ru-RU" sz="2000" b="1" dirty="0">
                <a:solidFill>
                  <a:schemeClr val="tx1"/>
                </a:solidFill>
              </a:rPr>
              <a:t>работает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378498" y="2347042"/>
            <a:ext cx="864171" cy="396044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474842" y="2331049"/>
            <a:ext cx="864171" cy="396044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нак запрета 4"/>
          <p:cNvSpPr/>
          <p:nvPr/>
        </p:nvSpPr>
        <p:spPr>
          <a:xfrm>
            <a:off x="4707086" y="1943001"/>
            <a:ext cx="1357313" cy="1204125"/>
          </a:xfrm>
          <a:prstGeom prst="noSmoking">
            <a:avLst/>
          </a:prstGeom>
          <a:solidFill>
            <a:srgbClr val="FF0000">
              <a:alpha val="6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3464474" y="2639072"/>
            <a:ext cx="620064" cy="396044"/>
          </a:xfrm>
          <a:prstGeom prst="rightArrow">
            <a:avLst/>
          </a:prstGeom>
          <a:solidFill>
            <a:srgbClr val="0070C0">
              <a:alpha val="77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52031" y="3167137"/>
            <a:ext cx="2088157" cy="79208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tx1"/>
                </a:solidFill>
              </a:rPr>
              <a:t>Антифрод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система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726039" y="1962378"/>
            <a:ext cx="1357313" cy="1204125"/>
          </a:xfrm>
          <a:prstGeom prst="noSmoking">
            <a:avLst/>
          </a:prstGeom>
          <a:solidFill>
            <a:srgbClr val="FF0000">
              <a:alpha val="6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presentation">
  <a:themeElements>
    <a:clrScheme name="Security Code">
      <a:dk1>
        <a:srgbClr val="131313"/>
      </a:dk1>
      <a:lt1>
        <a:srgbClr val="FFFFFF"/>
      </a:lt1>
      <a:dk2>
        <a:srgbClr val="145125"/>
      </a:dk2>
      <a:lt2>
        <a:srgbClr val="FFFFFF"/>
      </a:lt2>
      <a:accent1>
        <a:srgbClr val="179A39"/>
      </a:accent1>
      <a:accent2>
        <a:srgbClr val="EEA521"/>
      </a:accent2>
      <a:accent3>
        <a:srgbClr val="A4CE7D"/>
      </a:accent3>
      <a:accent4>
        <a:srgbClr val="EEA521"/>
      </a:accent4>
      <a:accent5>
        <a:srgbClr val="179A39"/>
      </a:accent5>
      <a:accent6>
        <a:srgbClr val="A4CE7D"/>
      </a:accent6>
      <a:hlink>
        <a:srgbClr val="767878"/>
      </a:hlink>
      <a:folHlink>
        <a:srgbClr val="A4A7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ШАБЛОН ПРЕЗЕНТАЦИИ">
  <a:themeElements>
    <a:clrScheme name="ШАБЛОН ПРЕЗЕНТАЦИ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ПРЕЗЕНТАЦИ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rgbClr val="0D45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rgbClr val="0D45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ПРЕЗЕНТАЦИ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SC_presentation.thmx</Template>
  <TotalTime>18960</TotalTime>
  <Words>717</Words>
  <Application>Microsoft Office PowerPoint</Application>
  <PresentationFormat>Произвольный</PresentationFormat>
  <Paragraphs>160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SC_presentation</vt:lpstr>
      <vt:lpstr>ШАБЛОН ПРЕЗЕНТАЦИИ</vt:lpstr>
      <vt:lpstr>Практика применения  EMV-технологий в России и мире</vt:lpstr>
      <vt:lpstr>О EMV</vt:lpstr>
      <vt:lpstr>О EMV</vt:lpstr>
      <vt:lpstr>Почему ЧИП безопасней?</vt:lpstr>
      <vt:lpstr>Статистика внедрения EMV в России</vt:lpstr>
      <vt:lpstr>EMV-технологии в России к 2016 году?</vt:lpstr>
      <vt:lpstr>Статистика Уровень мошенничества «Подделка карт»</vt:lpstr>
      <vt:lpstr>Чиповые карты в США</vt:lpstr>
      <vt:lpstr>Чиповые карты в США</vt:lpstr>
      <vt:lpstr>Внедрение</vt:lpstr>
      <vt:lpstr>Практика Банка Возрождения по безопасной конфигурации EMV операций</vt:lpstr>
      <vt:lpstr>О стоимости внедрения</vt:lpstr>
      <vt:lpstr>Преимущества</vt:lpstr>
      <vt:lpstr>Преимущества</vt:lpstr>
      <vt:lpstr>Выводы</vt:lpstr>
      <vt:lpstr>Презентация PowerPoint</vt:lpstr>
    </vt:vector>
  </TitlesOfParts>
  <Company>Infosec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Pletnev Leonid</dc:creator>
  <cp:lastModifiedBy>Pletnev Leonid</cp:lastModifiedBy>
  <cp:revision>453</cp:revision>
  <cp:lastPrinted>2009-07-20T09:34:36Z</cp:lastPrinted>
  <dcterms:created xsi:type="dcterms:W3CDTF">2009-07-20T09:30:55Z</dcterms:created>
  <dcterms:modified xsi:type="dcterms:W3CDTF">2014-02-24T07:08:38Z</dcterms:modified>
</cp:coreProperties>
</file>