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9" r:id="rId2"/>
  </p:sldMasterIdLst>
  <p:notesMasterIdLst>
    <p:notesMasterId r:id="rId16"/>
  </p:notesMasterIdLst>
  <p:handoutMasterIdLst>
    <p:handoutMasterId r:id="rId17"/>
  </p:handoutMasterIdLst>
  <p:sldIdLst>
    <p:sldId id="688" r:id="rId3"/>
    <p:sldId id="783" r:id="rId4"/>
    <p:sldId id="784" r:id="rId5"/>
    <p:sldId id="782" r:id="rId6"/>
    <p:sldId id="785" r:id="rId7"/>
    <p:sldId id="787" r:id="rId8"/>
    <p:sldId id="786" r:id="rId9"/>
    <p:sldId id="766" r:id="rId10"/>
    <p:sldId id="774" r:id="rId11"/>
    <p:sldId id="776" r:id="rId12"/>
    <p:sldId id="788" r:id="rId13"/>
    <p:sldId id="781" r:id="rId14"/>
    <p:sldId id="690" r:id="rId15"/>
  </p:sldIdLst>
  <p:sldSz cx="10688638" cy="7918450"/>
  <p:notesSz cx="7010400" cy="92360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1pPr>
    <a:lvl2pPr marL="538163" indent="-80963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2pPr>
    <a:lvl3pPr marL="1076325" indent="-161925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3pPr>
    <a:lvl4pPr marL="1616075" indent="-244475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4pPr>
    <a:lvl5pPr marL="2154238" indent="-325438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4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.Zosimovskaya" initials="N" lastIdx="33" clrIdx="0"/>
  <p:cmAuthor id="1" name="Shelikhov Yury" initials="SY" lastIdx="26" clrIdx="1">
    <p:extLst/>
  </p:cmAuthor>
  <p:cmAuthor id="2" name="Pletnev Leonid" initials="PL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73D"/>
    <a:srgbClr val="009999"/>
    <a:srgbClr val="006699"/>
    <a:srgbClr val="08A6AA"/>
    <a:srgbClr val="CC3300"/>
    <a:srgbClr val="DA99DF"/>
    <a:srgbClr val="81CCE3"/>
    <a:srgbClr val="D7B28D"/>
    <a:srgbClr val="FFB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98" autoAdjust="0"/>
    <p:restoredTop sz="84000" autoAdjust="0"/>
  </p:normalViewPr>
  <p:slideViewPr>
    <p:cSldViewPr snapToObjects="1">
      <p:cViewPr varScale="1">
        <p:scale>
          <a:sx n="85" d="100"/>
          <a:sy n="85" d="100"/>
        </p:scale>
        <p:origin x="-1812" y="-66"/>
      </p:cViewPr>
      <p:guideLst>
        <p:guide orient="horz" pos="2494"/>
        <p:guide pos="3366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2046" y="-78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19336550931038E-2"/>
          <c:y val="0.14120058088783785"/>
          <c:w val="0.88011511533359887"/>
          <c:h val="0.778897748133805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Неудовлетворительно</c:v>
                </c:pt>
                <c:pt idx="1">
                  <c:v>Сомнительно</c:v>
                </c:pt>
                <c:pt idx="2">
                  <c:v>Удовлетворительно</c:v>
                </c:pt>
                <c:pt idx="3">
                  <c:v>Хорошо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0.14000000000000001</c:v>
                </c:pt>
                <c:pt idx="2">
                  <c:v>0.71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83072"/>
        <c:axId val="20484864"/>
        <c:axId val="0"/>
      </c:bar3DChart>
      <c:catAx>
        <c:axId val="204830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484864"/>
        <c:crosses val="autoZero"/>
        <c:auto val="1"/>
        <c:lblAlgn val="ctr"/>
        <c:lblOffset val="100"/>
        <c:noMultiLvlLbl val="0"/>
      </c:catAx>
      <c:valAx>
        <c:axId val="20484864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0%" sourceLinked="1"/>
        <c:majorTickMark val="out"/>
        <c:minorTickMark val="none"/>
        <c:tickLblPos val="nextTo"/>
        <c:crossAx val="204830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7ACC65D2-F5AF-4746-AC39-02898F13E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7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7518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DD48C8C8-14E4-4321-AD44-5C4716264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08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38" charset="-128"/>
        <a:cs typeface="ＭＳ Ｐゴシック" pitchFamily="38" charset="-128"/>
      </a:defRPr>
    </a:lvl1pPr>
    <a:lvl2pPr marL="5381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2pPr>
    <a:lvl3pPr marL="10763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3pPr>
    <a:lvl4pPr marL="16160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4pPr>
    <a:lvl5pPr marL="21542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5pPr>
    <a:lvl6pPr marL="2694737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33684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72632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11579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97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None/>
            </a:pPr>
            <a:endParaRPr lang="ru-RU" sz="1400" kern="1200" baseline="0" dirty="0" smtClean="0">
              <a:solidFill>
                <a:schemeClr val="tx1"/>
              </a:solidFill>
              <a:effectLst/>
              <a:latin typeface="Arial" pitchFamily="-123" charset="0"/>
              <a:ea typeface="ＭＳ Ｐゴシック" pitchFamily="38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E85CC-54BB-44CD-B9FD-01817332518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73600" cy="346233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3960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None/>
            </a:pPr>
            <a:endParaRPr lang="ru-RU" sz="1400" kern="1200" baseline="0" dirty="0" smtClean="0">
              <a:solidFill>
                <a:schemeClr val="tx1"/>
              </a:solidFill>
              <a:latin typeface="Arial" pitchFamily="-123" charset="0"/>
              <a:ea typeface="ＭＳ Ｐゴシック" pitchFamily="38" charset="-128"/>
              <a:cs typeface="ＭＳ Ｐゴシック" pitchFamily="38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defRPr lang="ru-RU" sz="3800" b="1" i="0" u="none" strike="noStrike" kern="1200" baseline="0" dirty="0">
                <a:solidFill>
                  <a:srgbClr val="0D4587"/>
                </a:solidFill>
                <a:latin typeface="Arial" charset="0"/>
                <a:ea typeface="ＭＳ Ｐゴシック"/>
                <a:cs typeface="ＭＳ Ｐゴシック"/>
              </a:defRPr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baseline="0" dirty="0" smtClean="0">
              <a:solidFill>
                <a:schemeClr val="tx1"/>
              </a:solidFill>
              <a:latin typeface="Arial" pitchFamily="-123" charset="0"/>
              <a:ea typeface="ＭＳ Ｐゴシック" pitchFamily="38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Arial" pitchFamily="-123" charset="0"/>
              <a:ea typeface="ＭＳ Ｐゴシック" pitchFamily="38" charset="-128"/>
              <a:cs typeface="ＭＳ Ｐゴシック" pitchFamily="38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indent="0">
              <a:buFontTx/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459853"/>
            <a:ext cx="9085342" cy="16973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487122"/>
            <a:ext cx="7482047" cy="20236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5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8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2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5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34EB-083E-4FE8-A581-A3111F140113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015A-0CE7-4FC8-96E1-7156EDE8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DC9A-B776-439F-8398-AA6F9C172311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66A6-4787-4208-923A-9EACAF97D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17106"/>
            <a:ext cx="2404944" cy="67563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17106"/>
            <a:ext cx="7036687" cy="6756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8091-16CA-4C6D-B8A9-845C56867FB2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684C-B3D8-479D-B1E3-CCBAA411A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01648" y="87983"/>
            <a:ext cx="9085342" cy="67746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48" y="87983"/>
            <a:ext cx="9085342" cy="13197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48" y="1495707"/>
            <a:ext cx="4453599" cy="5366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495707"/>
            <a:ext cx="4453599" cy="5366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9475" y="2129917"/>
            <a:ext cx="5381432" cy="1697334"/>
          </a:xfrm>
          <a:ln/>
        </p:spPr>
        <p:txBody>
          <a:bodyPr lIns="106317" tIns="53159" rIns="106317" bIns="53159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69474" y="5040680"/>
            <a:ext cx="5583701" cy="2023604"/>
          </a:xfrm>
        </p:spPr>
        <p:txBody>
          <a:bodyPr anchor="ctr"/>
          <a:lstStyle>
            <a:lvl1pPr marL="0" indent="0" algn="r">
              <a:lnSpc>
                <a:spcPct val="75000"/>
              </a:lnSpc>
              <a:spcBef>
                <a:spcPct val="0"/>
              </a:spcBef>
              <a:buClrTx/>
              <a:buFontTx/>
              <a:buNone/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75700436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8114-6D50-4D21-8250-99DD23858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20639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29" y="5088338"/>
            <a:ext cx="9085342" cy="157269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356178"/>
            <a:ext cx="9085342" cy="1732160"/>
          </a:xfrm>
        </p:spPr>
        <p:txBody>
          <a:bodyPr anchor="b"/>
          <a:lstStyle>
            <a:lvl1pPr marL="0" indent="0">
              <a:buNone/>
              <a:defRPr sz="2300"/>
            </a:lvl1pPr>
            <a:lvl2pPr marL="531586" indent="0">
              <a:buNone/>
              <a:defRPr sz="2100"/>
            </a:lvl2pPr>
            <a:lvl3pPr marL="1063173" indent="0">
              <a:buNone/>
              <a:defRPr sz="1900"/>
            </a:lvl3pPr>
            <a:lvl4pPr marL="1594759" indent="0">
              <a:buNone/>
              <a:defRPr sz="1600"/>
            </a:lvl4pPr>
            <a:lvl5pPr marL="2126346" indent="0">
              <a:buNone/>
              <a:defRPr sz="1600"/>
            </a:lvl5pPr>
            <a:lvl6pPr marL="2657932" indent="0">
              <a:buNone/>
              <a:defRPr sz="1600"/>
            </a:lvl6pPr>
            <a:lvl7pPr marL="3189519" indent="0">
              <a:buNone/>
              <a:defRPr sz="1600"/>
            </a:lvl7pPr>
            <a:lvl8pPr marL="3721105" indent="0">
              <a:buNone/>
              <a:defRPr sz="1600"/>
            </a:lvl8pPr>
            <a:lvl9pPr marL="4252692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04A8-EE75-4D61-98DD-F8746FCE8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09834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432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015E-271F-4BC9-A12D-8E692F709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31843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17105"/>
            <a:ext cx="9619774" cy="131974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72487"/>
            <a:ext cx="4722671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511175"/>
            <a:ext cx="4722671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772487"/>
            <a:ext cx="4724526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511175"/>
            <a:ext cx="4724526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9227E-3EC8-4E15-ABF9-BEC50B951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40384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899C-778B-42C1-AA81-E72E2F1D5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151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F0"/>
              </a:buClr>
              <a:defRPr sz="4000"/>
            </a:lvl1pPr>
            <a:lvl2pPr>
              <a:buClr>
                <a:srgbClr val="179A39"/>
              </a:buCl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C7FA-EE36-469E-AF78-BE5DD7BDC164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A6F-82E6-4245-8BBB-E943341FB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4657-EA70-4E52-B96F-1E8F12A39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3901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3" y="315272"/>
            <a:ext cx="3516488" cy="13417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15272"/>
            <a:ext cx="5975246" cy="675817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3" y="1657010"/>
            <a:ext cx="3516488" cy="5416440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3A0C-D3A8-4EAD-A7A8-9687629C1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39074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048" y="5542915"/>
            <a:ext cx="6413183" cy="6543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8" y="707528"/>
            <a:ext cx="6413183" cy="4751070"/>
          </a:xfrm>
        </p:spPr>
        <p:txBody>
          <a:bodyPr/>
          <a:lstStyle>
            <a:lvl1pPr marL="0" indent="0">
              <a:buNone/>
              <a:defRPr sz="3700"/>
            </a:lvl1pPr>
            <a:lvl2pPr marL="531586" indent="0">
              <a:buNone/>
              <a:defRPr sz="3300"/>
            </a:lvl2pPr>
            <a:lvl3pPr marL="1063173" indent="0">
              <a:buNone/>
              <a:defRPr sz="2800"/>
            </a:lvl3pPr>
            <a:lvl4pPr marL="1594759" indent="0">
              <a:buNone/>
              <a:defRPr sz="2300"/>
            </a:lvl4pPr>
            <a:lvl5pPr marL="2126346" indent="0">
              <a:buNone/>
              <a:defRPr sz="2300"/>
            </a:lvl5pPr>
            <a:lvl6pPr marL="2657932" indent="0">
              <a:buNone/>
              <a:defRPr sz="2300"/>
            </a:lvl6pPr>
            <a:lvl7pPr marL="3189519" indent="0">
              <a:buNone/>
              <a:defRPr sz="2300"/>
            </a:lvl7pPr>
            <a:lvl8pPr marL="3721105" indent="0">
              <a:buNone/>
              <a:defRPr sz="2300"/>
            </a:lvl8pPr>
            <a:lvl9pPr marL="4252692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8" y="6197287"/>
            <a:ext cx="6413183" cy="929318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1CCF-0FF9-4EF7-B81F-404423CF3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27419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4B616-CEDC-434B-90CB-23E974F10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71137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0086" y="1"/>
            <a:ext cx="2538552" cy="70734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432" y="1"/>
            <a:ext cx="7437511" cy="70734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F109-E8E7-4396-8105-B3D4C24E8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59945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864" y="0"/>
            <a:ext cx="9619774" cy="13197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4432" y="1847639"/>
            <a:ext cx="9619774" cy="522581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D7D9-4F3D-4D09-9EBF-D829A3F89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92711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4432" y="1"/>
            <a:ext cx="10154206" cy="70734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219173" y="7368558"/>
            <a:ext cx="7407820" cy="5498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194622" y="7234751"/>
            <a:ext cx="2494016" cy="5498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B0CD-04E1-44DB-9C1A-B1FFCB22C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5088338"/>
            <a:ext cx="9085342" cy="157269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356178"/>
            <a:ext cx="9085342" cy="173216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9C73-35DA-4BA5-BEBB-5B7F23D471CF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440E-D143-4A22-A1FE-ACBCA4160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74DE-3DBA-41EC-91AC-F9980A5FB375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2D3F-E823-41D2-BF59-2E9C77078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72487"/>
            <a:ext cx="4722671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511175"/>
            <a:ext cx="4722671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772487"/>
            <a:ext cx="4724526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511175"/>
            <a:ext cx="4724526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A350-1A60-4D0F-A642-7AD8CA9F91A5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C8A7-B458-4C6D-96A0-592434136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6236-5E3C-4BC9-9229-4569764A60BD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2847-192D-4A3B-983D-5E0BA2CB4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C7D7-F4F3-4449-B977-E9759E44DE82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827F-72E6-4BC7-B8D4-6A29DE189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15272"/>
            <a:ext cx="3516488" cy="13417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15272"/>
            <a:ext cx="5975246" cy="675817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657010"/>
            <a:ext cx="3516488" cy="5416440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E255-5706-4CE2-B9A0-4D8AB47726EC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20FA-10B1-4C3A-9B91-63370F91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542915"/>
            <a:ext cx="6413183" cy="6543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707528"/>
            <a:ext cx="6413183" cy="475107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31586" indent="0">
              <a:buNone/>
              <a:defRPr sz="3300"/>
            </a:lvl2pPr>
            <a:lvl3pPr marL="1063173" indent="0">
              <a:buNone/>
              <a:defRPr sz="2800"/>
            </a:lvl3pPr>
            <a:lvl4pPr marL="1594759" indent="0">
              <a:buNone/>
              <a:defRPr sz="2300"/>
            </a:lvl4pPr>
            <a:lvl5pPr marL="2126346" indent="0">
              <a:buNone/>
              <a:defRPr sz="2300"/>
            </a:lvl5pPr>
            <a:lvl6pPr marL="2657932" indent="0">
              <a:buNone/>
              <a:defRPr sz="2300"/>
            </a:lvl6pPr>
            <a:lvl7pPr marL="3189519" indent="0">
              <a:buNone/>
              <a:defRPr sz="2300"/>
            </a:lvl7pPr>
            <a:lvl8pPr marL="3721105" indent="0">
              <a:buNone/>
              <a:defRPr sz="2300"/>
            </a:lvl8pPr>
            <a:lvl9pPr marL="4252692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6197287"/>
            <a:ext cx="6413183" cy="929318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8567-DCE0-4CF7-B2CF-33C2336B79CB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7170-5AAD-4687-ACD6-B3DCC5780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17500"/>
            <a:ext cx="96186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847850"/>
            <a:ext cx="9618662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339013"/>
            <a:ext cx="2493962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A8A8A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734AB33D-79AB-4ACD-BB79-3BE1DC5F525E}" type="datetime1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339013"/>
            <a:ext cx="3386138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A8A8A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339013"/>
            <a:ext cx="2493962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A8A8A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42E178E0-977D-46E5-98CA-6688B766D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530225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ＭＳ Ｐゴシック" pitchFamily="38" charset="-128"/>
          <a:cs typeface="ＭＳ Ｐゴシック" pitchFamily="38" charset="-128"/>
        </a:defRPr>
      </a:lvl1pPr>
      <a:lvl2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2pPr>
      <a:lvl3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3pPr>
      <a:lvl4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4pPr>
      <a:lvl5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5pPr>
      <a:lvl6pPr marL="4572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6pPr>
      <a:lvl7pPr marL="9144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7pPr>
      <a:lvl8pPr marL="13716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8pPr>
      <a:lvl9pPr marL="18288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9pPr>
    </p:titleStyle>
    <p:bodyStyle>
      <a:lvl1pPr marL="398463" indent="-39846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ＭＳ Ｐゴシック" pitchFamily="38" charset="-128"/>
          <a:cs typeface="ＭＳ Ｐゴシック" pitchFamily="38" charset="-128"/>
        </a:defRPr>
      </a:lvl1pPr>
      <a:lvl2pPr marL="863600" indent="-331788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2pPr>
      <a:lvl3pPr marL="1328738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3pPr>
      <a:lvl4pPr marL="1860550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4pPr>
      <a:lvl5pPr marL="2390775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5pPr>
      <a:lvl6pPr marL="2923725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864" y="0"/>
            <a:ext cx="9619774" cy="1319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07056" tIns="53528" rIns="107056" bIns="53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32" y="1847639"/>
            <a:ext cx="9619774" cy="52258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173" y="7368558"/>
            <a:ext cx="7407820" cy="5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22" y="7234751"/>
            <a:ext cx="2494016" cy="5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4C35379-E611-4731-B80E-00C1AE416013}" type="slidenum">
              <a:rPr lang="ru-RU">
                <a:ea typeface="+mn-ea"/>
                <a:cs typeface="+mn-cs"/>
              </a:rPr>
              <a:pPr>
                <a:defRPr/>
              </a:pPr>
              <a:t>‹#›</a:t>
            </a:fld>
            <a:endParaRPr lang="ru-RU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9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2pPr>
      <a:lvl3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3pPr>
      <a:lvl4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4pPr>
      <a:lvl5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5pPr>
      <a:lvl6pPr marL="531586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6pPr>
      <a:lvl7pPr marL="1063173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7pPr>
      <a:lvl8pPr marL="1594759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8pPr>
      <a:lvl9pPr marL="2126346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9pPr>
    </p:titleStyle>
    <p:bodyStyle>
      <a:lvl1pPr marL="398690" indent="-39869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  <a:ea typeface="+mn-ea"/>
          <a:cs typeface="+mn-cs"/>
        </a:defRPr>
      </a:lvl1pPr>
      <a:lvl2pPr marL="863828" indent="-332242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2pPr>
      <a:lvl3pPr marL="1328966" indent="-26579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3pPr>
      <a:lvl4pPr marL="1860553" indent="-26579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4pPr>
      <a:lvl5pPr marL="2392139" indent="-26579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5pPr>
      <a:lvl6pPr marL="2923725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6pPr>
      <a:lvl7pPr marL="3455312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7pPr>
      <a:lvl8pPr marL="3986898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8pPr>
      <a:lvl9pPr marL="4518485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9pPr>
    </p:bodyStyle>
    <p:otherStyle>
      <a:defPPr>
        <a:defRPr lang="ru-RU"/>
      </a:defPPr>
      <a:lvl1pPr marL="0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5595938" y="5535613"/>
            <a:ext cx="4645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789" tIns="53895" rIns="107789" bIns="53895"/>
          <a:lstStyle/>
          <a:p>
            <a:pPr>
              <a:buFont typeface="Wingdings" pitchFamily="2" charset="2"/>
              <a:buChar char="("/>
            </a:pPr>
            <a:endParaRPr lang="en-US">
              <a:solidFill>
                <a:srgbClr val="262626"/>
              </a:solidFill>
              <a:latin typeface="Arial Cyr" pitchFamily="34" charset="0"/>
              <a:sym typeface="Wingdings" pitchFamily="2" charset="2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799" y="2231033"/>
            <a:ext cx="10009113" cy="3024336"/>
          </a:xfrm>
        </p:spPr>
        <p:txBody>
          <a:bodyPr/>
          <a:lstStyle/>
          <a:p>
            <a:pPr algn="r">
              <a:spcBef>
                <a:spcPct val="20000"/>
              </a:spcBef>
              <a:buClr>
                <a:srgbClr val="EEA521"/>
              </a:buClr>
              <a:defRPr/>
            </a:pPr>
            <a:r>
              <a:rPr lang="ru-RU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Практика </a:t>
            </a:r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оценки соответствия Положению Банка России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№ </a:t>
            </a:r>
            <a:r>
              <a:rPr lang="ru-RU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382-П. </a:t>
            </a:r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Спорные вопросы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 </a:t>
            </a:r>
            <a:r>
              <a:rPr lang="ru-RU" altLang="ru-RU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и </a:t>
            </a:r>
            <a:r>
              <a:rPr lang="en-US" alt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/>
            </a:r>
            <a:br>
              <a:rPr lang="en-US" alt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</a:br>
            <a:r>
              <a:rPr lang="ru-RU" alt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способы </a:t>
            </a:r>
            <a:r>
              <a:rPr lang="ru-RU" altLang="ru-RU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их </a:t>
            </a:r>
            <a:r>
              <a:rPr lang="ru-RU" alt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решения</a:t>
            </a:r>
            <a:r>
              <a:rPr lang="en-US" alt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.</a:t>
            </a:r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/>
            </a:r>
            <a:b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</a:br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Взгляд аудитора</a:t>
            </a:r>
            <a:endParaRPr lang="ru-RU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67" y="6064"/>
            <a:ext cx="10312871" cy="640794"/>
          </a:xfrm>
        </p:spPr>
        <p:txBody>
          <a:bodyPr/>
          <a:lstStyle/>
          <a:p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Детализация требований</a:t>
            </a:r>
            <a:endParaRPr lang="ru-RU" sz="4200" b="1" dirty="0">
              <a:solidFill>
                <a:srgbClr val="003399"/>
              </a:solidFill>
              <a:ea typeface="ＭＳ Ｐゴシック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751" y="824893"/>
            <a:ext cx="10297144" cy="651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2.7.5. В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случае обнаружения вредоносного кода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…ОПДС ….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обеспечивают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информирование оператора платежной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системы</a:t>
            </a:r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pPr algn="just"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altLang="ru-RU" sz="2400" dirty="0" smtClean="0">
                <a:solidFill>
                  <a:schemeClr val="tx1"/>
                </a:solidFill>
                <a:latin typeface="+mn-lt"/>
              </a:rPr>
              <a:t>Кто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, кому, в каких случаях, какие сведения </a:t>
            </a:r>
            <a:r>
              <a:rPr lang="ru-RU" altLang="ru-RU" sz="2400" dirty="0" smtClean="0">
                <a:solidFill>
                  <a:schemeClr val="tx1"/>
                </a:solidFill>
                <a:latin typeface="+mn-lt"/>
              </a:rPr>
              <a:t>отправляет? Если 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в Правилах ПС не определен порядок выполнения требований (например, вопросы взаимодействия участников ПС), кто будет отвечать за их невыполнение: ОПДС или сам ОПС?</a:t>
            </a:r>
            <a:r>
              <a:rPr lang="en-US" altLang="ru-RU" sz="2400" dirty="0">
                <a:solidFill>
                  <a:schemeClr val="tx1"/>
                </a:solidFill>
                <a:latin typeface="+mn-lt"/>
              </a:rPr>
              <a:t> C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ведения об инцидентах, уязвимостях, угрозах и т.д. носят конфиденциальный характер. </a:t>
            </a:r>
            <a:r>
              <a:rPr lang="ru-RU" altLang="ru-RU" sz="2400" i="1" dirty="0">
                <a:solidFill>
                  <a:schemeClr val="tx1"/>
                </a:solidFill>
                <a:latin typeface="+mn-lt"/>
              </a:rPr>
              <a:t>Как ими обмениваться? Кто устанавливает порядок обмена</a:t>
            </a:r>
            <a:r>
              <a:rPr lang="ru-RU" altLang="ru-RU" sz="2400" i="1" dirty="0" smtClean="0">
                <a:solidFill>
                  <a:schemeClr val="tx1"/>
                </a:solidFill>
                <a:latin typeface="+mn-lt"/>
              </a:rPr>
              <a:t>? </a:t>
            </a:r>
            <a:r>
              <a:rPr lang="ru-RU" sz="2400" i="1" dirty="0">
                <a:solidFill>
                  <a:schemeClr val="tx1"/>
                </a:solidFill>
                <a:latin typeface="+mn-lt"/>
              </a:rPr>
              <a:t>Если ОПС выдвинет неадекватные требования по предоставлению информации, которой Банк не готов делится?</a:t>
            </a:r>
            <a:r>
              <a:rPr lang="ru-RU" sz="2400" dirty="0">
                <a:latin typeface="+mn-lt"/>
              </a:rPr>
              <a:t> </a:t>
            </a:r>
            <a:endParaRPr lang="ru-RU" altLang="ru-RU" sz="2400" i="1" dirty="0" smtClean="0">
              <a:solidFill>
                <a:schemeClr val="tx1"/>
              </a:solidFill>
              <a:latin typeface="+mn-lt"/>
            </a:endParaRPr>
          </a:p>
          <a:p>
            <a:pPr algn="ctr" defTabSz="530225" eaLnBrk="0" hangingPunct="0">
              <a:spcBef>
                <a:spcPts val="0"/>
              </a:spcBef>
              <a:buClr>
                <a:srgbClr val="00B0F0"/>
              </a:buClr>
            </a:pPr>
            <a:endParaRPr lang="ru-RU" sz="2400" i="1" dirty="0" smtClean="0">
              <a:solidFill>
                <a:srgbClr val="FF0000"/>
              </a:solidFill>
              <a:latin typeface="+mn-lt"/>
            </a:endParaRPr>
          </a:p>
          <a:p>
            <a:pPr algn="ctr" defTabSz="530225" eaLnBrk="0" hangingPunct="0">
              <a:spcBef>
                <a:spcPts val="0"/>
              </a:spcBef>
              <a:buClr>
                <a:srgbClr val="00B0F0"/>
              </a:buClr>
            </a:pPr>
            <a:r>
              <a:rPr lang="ru-RU" sz="2400" i="1" dirty="0" smtClean="0">
                <a:solidFill>
                  <a:srgbClr val="FF0000"/>
                </a:solidFill>
                <a:latin typeface="+mn-lt"/>
              </a:rPr>
              <a:t>Решение </a:t>
            </a:r>
            <a:endParaRPr lang="ru-RU" sz="2400" i="1" dirty="0">
              <a:solidFill>
                <a:srgbClr val="FF0000"/>
              </a:solidFill>
              <a:latin typeface="+mn-lt"/>
            </a:endParaRPr>
          </a:p>
          <a:p>
            <a:pPr marL="342900" indent="-342900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2.13.1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«…ОПС определяет требования к порядку, форме и срокам информирования…»</a:t>
            </a:r>
          </a:p>
          <a:p>
            <a:pPr marL="342900" indent="-342900" algn="just" defTabSz="530225" eaLnBrk="0" hangingPunct="0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УКАЗАНИЕ ЦБ РФ от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9 июня 2012 г. N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2831-У содержит </a:t>
            </a:r>
          </a:p>
          <a:p>
            <a:pPr algn="just" defTabSz="530225" eaLnBrk="0" hangingPunct="0">
              <a:spcBef>
                <a:spcPts val="0"/>
              </a:spcBef>
              <a:buClr>
                <a:srgbClr val="00B0F0"/>
              </a:buClr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Методику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составления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12734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67" y="6063"/>
            <a:ext cx="10312871" cy="784809"/>
          </a:xfrm>
        </p:spPr>
        <p:txBody>
          <a:bodyPr/>
          <a:lstStyle/>
          <a:p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Детализация требований</a:t>
            </a:r>
            <a:endParaRPr lang="ru-RU" sz="4200" b="1" dirty="0">
              <a:solidFill>
                <a:srgbClr val="003399"/>
              </a:solidFill>
              <a:ea typeface="ＭＳ Ｐゴシック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34" y="934889"/>
            <a:ext cx="10600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2.17.2. «….</a:t>
            </a:r>
            <a:r>
              <a:rPr lang="ru-RU" sz="2400" dirty="0">
                <a:solidFill>
                  <a:schemeClr val="tx1"/>
                </a:solidFill>
              </a:rPr>
              <a:t>ОПДС…. </a:t>
            </a:r>
            <a:r>
              <a:rPr lang="ru-RU" sz="2400" b="1" dirty="0">
                <a:solidFill>
                  <a:srgbClr val="FF0000"/>
                </a:solidFill>
              </a:rPr>
              <a:t>регламентируют порядок принятия мер</a:t>
            </a:r>
            <a:r>
              <a:rPr lang="ru-RU" sz="2400" dirty="0">
                <a:solidFill>
                  <a:schemeClr val="tx1"/>
                </a:solidFill>
              </a:rPr>
              <a:t>, направленных на совершенствование защиты информации при осуществлении переводов денежных средств</a:t>
            </a:r>
            <a:r>
              <a:rPr lang="ru-RU" sz="2400" dirty="0" smtClean="0">
                <a:solidFill>
                  <a:schemeClr val="tx1"/>
                </a:solidFill>
              </a:rPr>
              <a:t>…» Какова детализация регламентирования? </a:t>
            </a:r>
            <a:r>
              <a:rPr lang="ru-RU" sz="2400" dirty="0">
                <a:solidFill>
                  <a:schemeClr val="tx1"/>
                </a:solidFill>
              </a:rPr>
              <a:t>Банк может настаивать на Достаточности документирования только Требования в формате «Банк должен….» без описания порядка действий. Т.е. документирование только на уровне Политики. Документы 2 и 3 уровня отсутствуют.</a:t>
            </a:r>
          </a:p>
          <a:p>
            <a:pPr algn="ctr" defTabSz="530225" eaLnBrk="0" hangingPunct="0">
              <a:spcBef>
                <a:spcPts val="0"/>
              </a:spcBef>
              <a:buClr>
                <a:srgbClr val="00B0F0"/>
              </a:buClr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 algn="ctr" defTabSz="530225" eaLnBrk="0" hangingPunct="0">
              <a:spcBef>
                <a:spcPts val="0"/>
              </a:spcBef>
              <a:buClr>
                <a:srgbClr val="00B0F0"/>
              </a:buClr>
            </a:pPr>
            <a:r>
              <a:rPr lang="ru-RU" sz="2400" i="1" dirty="0" smtClean="0">
                <a:solidFill>
                  <a:srgbClr val="FF0000"/>
                </a:solidFill>
              </a:rPr>
              <a:t>Решение</a:t>
            </a:r>
            <a:r>
              <a:rPr lang="ru-RU" sz="2400" i="1" dirty="0">
                <a:solidFill>
                  <a:srgbClr val="FF0000"/>
                </a:solidFill>
              </a:rPr>
              <a:t>:</a:t>
            </a:r>
          </a:p>
          <a:p>
            <a:pPr marL="398463" indent="-398463" defTabSz="530225" eaLnBrk="0" hangingPunct="0">
              <a:spcBef>
                <a:spcPts val="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Смысловая нагрузка слова «Порядок» подразумевает  детализированное описание – документ 2-3 уровня</a:t>
            </a:r>
            <a:r>
              <a:rPr lang="ru-RU" sz="2400" dirty="0" smtClean="0">
                <a:solidFill>
                  <a:schemeClr val="tx1"/>
                </a:solidFill>
              </a:rPr>
              <a:t>. Во </a:t>
            </a:r>
            <a:r>
              <a:rPr lang="ru-RU" sz="2400" dirty="0">
                <a:solidFill>
                  <a:schemeClr val="tx1"/>
                </a:solidFill>
              </a:rPr>
              <a:t>время оценки, проводятся дополнительные разъяснения.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" b="9828"/>
          <a:stretch/>
        </p:blipFill>
        <p:spPr>
          <a:xfrm>
            <a:off x="7632848" y="6263481"/>
            <a:ext cx="720080" cy="832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205989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Организации не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регламентирована фактически реализуемая процедура. Тогда выполнение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требования 382-П оценивается 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нулевым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значением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72111" y="5831433"/>
            <a:ext cx="3816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1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15"/>
            <a:ext cx="10688637" cy="744611"/>
          </a:xfrm>
        </p:spPr>
        <p:txBody>
          <a:bodyPr/>
          <a:lstStyle/>
          <a:p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Выводы</a:t>
            </a:r>
            <a:endParaRPr lang="ru-RU" sz="4200" b="1" dirty="0">
              <a:solidFill>
                <a:srgbClr val="003399"/>
              </a:solidFill>
              <a:ea typeface="ＭＳ Ｐゴシック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0913"/>
            <a:ext cx="10600903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Острых проблем при оценке требований </a:t>
            </a:r>
            <a:r>
              <a:rPr lang="ru-RU" sz="2800" dirty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Положения </a:t>
            </a:r>
            <a:r>
              <a:rPr lang="ru-RU" sz="2800" dirty="0" smtClean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382-П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нет</a:t>
            </a:r>
            <a:r>
              <a:rPr lang="ru-RU" sz="2800" dirty="0" smtClean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. Есть спорные вопросы.</a:t>
            </a:r>
          </a:p>
          <a:p>
            <a:pPr marL="398463" indent="-398463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В крупных Банках, таких как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Возрождение,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многие процессы уже были документированы и реализованы еще до появления ФЗ-161.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Тогда основной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задачей становиться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осуществление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сбора свидетельств для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регулятора. Это задача построения системы контролей.</a:t>
            </a:r>
          </a:p>
          <a:p>
            <a:pPr marL="398463" indent="-398463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Ожидаем совершенствования требований 382-П, с учетом пожеланий, в первую очередь, самих участников НПС. </a:t>
            </a:r>
          </a:p>
          <a:p>
            <a:pPr marL="398463" indent="-398463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Мы предлагаем разработать </a:t>
            </a:r>
            <a:r>
              <a:rPr lang="ru-RU" sz="2800" dirty="0" smtClean="0">
                <a:solidFill>
                  <a:schemeClr val="tx1"/>
                </a:solidFill>
                <a:ea typeface="ＭＳ Ｐゴシック" pitchFamily="38" charset="-128"/>
                <a:cs typeface="ＭＳ Ｐゴシック" pitchFamily="38" charset="-128"/>
              </a:rPr>
              <a:t>комплексный подход к оценке с учетом требований СТО БР и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уточнить Методику проведения оценки, в части </a:t>
            </a:r>
            <a:r>
              <a:rPr lang="ru-RU" sz="280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методов проверки.</a:t>
            </a:r>
            <a:endParaRPr lang="ru-RU" sz="2800" dirty="0">
              <a:solidFill>
                <a:schemeClr val="tx1"/>
              </a:solidFill>
              <a:latin typeface="+mn-lt"/>
              <a:ea typeface="ＭＳ Ｐゴシック" pitchFamily="38" charset="-128"/>
              <a:cs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6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8" descr="http://rb7.ru/files/story_img/questions_458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103" y="1117791"/>
            <a:ext cx="3672408" cy="269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8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1528" y="7011128"/>
            <a:ext cx="1002060" cy="76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1182" y="5327377"/>
            <a:ext cx="5725541" cy="259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296" tIns="53148" rIns="106296" bIns="53148" anchor="ctr"/>
          <a:lstStyle/>
          <a:p>
            <a:pPr eaLnBrk="0" hangingPunct="0"/>
            <a:r>
              <a:rPr lang="ru-RU" sz="2000" dirty="0">
                <a:solidFill>
                  <a:schemeClr val="tx1"/>
                </a:solidFill>
              </a:rPr>
              <a:t>Плетнев </a:t>
            </a:r>
            <a:r>
              <a:rPr lang="ru-RU" sz="2000" dirty="0" smtClean="0">
                <a:solidFill>
                  <a:schemeClr val="tx1"/>
                </a:solidFill>
              </a:rPr>
              <a:t>Леонид</a:t>
            </a:r>
            <a:endParaRPr lang="ru-RU" sz="2000" dirty="0">
              <a:solidFill>
                <a:schemeClr val="tx1"/>
              </a:solidFill>
            </a:endParaRPr>
          </a:p>
          <a:p>
            <a:pPr eaLnBrk="0" hangingPunct="0"/>
            <a:r>
              <a:rPr lang="en-US" sz="1400" dirty="0">
                <a:solidFill>
                  <a:schemeClr val="tx1"/>
                </a:solidFill>
              </a:rPr>
              <a:t>CISM, CISA, PCI </a:t>
            </a:r>
            <a:r>
              <a:rPr lang="en-US" sz="1400" dirty="0" smtClean="0">
                <a:solidFill>
                  <a:schemeClr val="tx1"/>
                </a:solidFill>
              </a:rPr>
              <a:t>QSA</a:t>
            </a:r>
            <a:endParaRPr lang="ru-RU" sz="1400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ru-RU" sz="2000" dirty="0" smtClean="0">
                <a:solidFill>
                  <a:schemeClr val="tx1"/>
                </a:solidFill>
              </a:rPr>
              <a:t>Департамент консалтинга и аудита </a:t>
            </a:r>
          </a:p>
          <a:p>
            <a:pPr eaLnBrk="0" hangingPunct="0"/>
            <a:r>
              <a:rPr lang="ru-RU" sz="2000" dirty="0" smtClean="0">
                <a:solidFill>
                  <a:schemeClr val="tx1"/>
                </a:solidFill>
              </a:rPr>
              <a:t>Компании ИНФОРМЗАЩИТА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("/>
            </a:pPr>
            <a:r>
              <a:rPr lang="en-US" sz="2000" dirty="0" smtClean="0">
                <a:solidFill>
                  <a:schemeClr val="tx1"/>
                </a:solidFill>
                <a:ea typeface="+mn-ea"/>
                <a:cs typeface="+mn-cs"/>
                <a:sym typeface="Wingdings" pitchFamily="2" charset="2"/>
              </a:rPr>
              <a:t> </a:t>
            </a:r>
            <a:r>
              <a:rPr lang="ru-RU" sz="2000" dirty="0">
                <a:solidFill>
                  <a:schemeClr val="tx1"/>
                </a:solidFill>
                <a:ea typeface="+mn-ea"/>
                <a:cs typeface="+mn-cs"/>
                <a:sym typeface="Wingdings" pitchFamily="2" charset="2"/>
              </a:rPr>
              <a:t>+7(</a:t>
            </a:r>
            <a:r>
              <a:rPr lang="en-US" sz="2000" dirty="0">
                <a:solidFill>
                  <a:schemeClr val="tx1"/>
                </a:solidFill>
                <a:ea typeface="+mn-ea"/>
                <a:cs typeface="+mn-cs"/>
                <a:sym typeface="Wingdings" pitchFamily="2" charset="2"/>
              </a:rPr>
              <a:t>4</a:t>
            </a:r>
            <a:r>
              <a:rPr lang="ru-RU" sz="2000" dirty="0">
                <a:solidFill>
                  <a:schemeClr val="tx1"/>
                </a:solidFill>
                <a:ea typeface="+mn-ea"/>
                <a:cs typeface="+mn-cs"/>
                <a:sym typeface="Wingdings" pitchFamily="2" charset="2"/>
              </a:rPr>
              <a:t>95) </a:t>
            </a:r>
            <a:r>
              <a:rPr lang="en-US" sz="2000" dirty="0">
                <a:solidFill>
                  <a:schemeClr val="tx1"/>
                </a:solidFill>
                <a:ea typeface="+mn-ea"/>
                <a:cs typeface="+mn-cs"/>
                <a:sym typeface="Wingdings" pitchFamily="2" charset="2"/>
              </a:rPr>
              <a:t>9</a:t>
            </a:r>
            <a:r>
              <a:rPr lang="ru-RU" sz="2000" dirty="0">
                <a:solidFill>
                  <a:schemeClr val="tx1"/>
                </a:solidFill>
                <a:ea typeface="+mn-ea"/>
                <a:cs typeface="+mn-cs"/>
                <a:sym typeface="Wingdings" pitchFamily="2" charset="2"/>
              </a:rPr>
              <a:t>80</a:t>
            </a:r>
            <a:r>
              <a:rPr lang="en-US" sz="2000" dirty="0">
                <a:solidFill>
                  <a:schemeClr val="tx1"/>
                </a:solidFill>
                <a:ea typeface="+mn-ea"/>
                <a:cs typeface="+mn-cs"/>
                <a:sym typeface="Wingdings" pitchFamily="2" charset="2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ea typeface="+mn-ea"/>
                <a:cs typeface="+mn-cs"/>
                <a:sym typeface="Wingdings" pitchFamily="2" charset="2"/>
              </a:rPr>
              <a:t>2345</a:t>
            </a:r>
          </a:p>
          <a:p>
            <a:pPr>
              <a:buFont typeface="Wingdings" pitchFamily="2" charset="2"/>
              <a:buChar char="("/>
            </a:pPr>
            <a:r>
              <a:rPr lang="ru-RU" sz="2000" dirty="0">
                <a:solidFill>
                  <a:schemeClr val="tx1"/>
                </a:solidFill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+mn-ea"/>
                <a:cs typeface="+mn-cs"/>
                <a:sym typeface="Wingdings" pitchFamily="2" charset="2"/>
              </a:rPr>
              <a:t>+7(926) 411-4100</a:t>
            </a:r>
          </a:p>
          <a:p>
            <a:pPr marL="457200" indent="-457200">
              <a:buFont typeface="Wingdings" pitchFamily="2" charset="2"/>
              <a:buChar char="+"/>
            </a:pPr>
            <a:r>
              <a:rPr lang="en-US" sz="2000" dirty="0" smtClean="0">
                <a:solidFill>
                  <a:schemeClr val="tx1"/>
                </a:solidFill>
                <a:ea typeface="+mn-ea"/>
                <a:cs typeface="+mn-cs"/>
              </a:rPr>
              <a:t>l.pletnev@infosec.ru</a:t>
            </a:r>
          </a:p>
          <a:p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www.infosec.ru</a:t>
            </a:r>
            <a:endParaRPr lang="en-US" sz="2000" dirty="0">
              <a:solidFill>
                <a:schemeClr val="tx1"/>
              </a:solidFill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5600897" y="673300"/>
            <a:ext cx="4408215" cy="297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296" tIns="53148" rIns="106296" bIns="53148" anchor="ctr"/>
          <a:lstStyle/>
          <a:p>
            <a:pPr eaLnBrk="0" hangingPunct="0"/>
            <a:endParaRPr lang="ru-RU" sz="3300" b="1" dirty="0"/>
          </a:p>
          <a:p>
            <a:pPr eaLnBrk="0" hangingPunct="0"/>
            <a:endParaRPr lang="ru-RU" sz="2300" b="1" dirty="0" smtClean="0"/>
          </a:p>
          <a:p>
            <a:pPr eaLnBrk="0" hangingPunct="0"/>
            <a:r>
              <a:rPr lang="en-US" sz="2300" b="1" dirty="0">
                <a:ea typeface="+mn-ea"/>
                <a:cs typeface="+mn-cs"/>
                <a:sym typeface="Wingdings" pitchFamily="2" charset="2"/>
              </a:rPr>
              <a:t> </a:t>
            </a:r>
            <a:endParaRPr lang="ru-RU" sz="2300" b="1" dirty="0">
              <a:ea typeface="+mn-ea"/>
              <a:cs typeface="+mn-cs"/>
            </a:endParaRPr>
          </a:p>
          <a:p>
            <a:pPr eaLnBrk="0" hangingPunct="0"/>
            <a:endParaRPr lang="en-US" sz="33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71447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03" y="2159025"/>
            <a:ext cx="1656184" cy="1776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262"/>
            <a:ext cx="10688637" cy="744611"/>
          </a:xfrm>
        </p:spPr>
        <p:txBody>
          <a:bodyPr/>
          <a:lstStyle/>
          <a:p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Об оценке</a:t>
            </a:r>
            <a:endParaRPr lang="ru-RU" sz="4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769" y="1006897"/>
            <a:ext cx="9818069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ЗАО НИП «ИНФОРМЗАЩИТА» провела в декабре 2013 года оценку соответствия Банка «Возрождения» требованиям Положения Банка России № 382-П.</a:t>
            </a:r>
          </a:p>
          <a:p>
            <a:pPr marL="398463" indent="-398463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Оценка проведена за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20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рабочих дней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.</a:t>
            </a:r>
          </a:p>
          <a:p>
            <a:pPr marL="398463" indent="-398463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Группа оценки включала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9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человек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:</a:t>
            </a:r>
          </a:p>
          <a:p>
            <a:pPr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  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- Руководитель проекта,</a:t>
            </a:r>
          </a:p>
          <a:p>
            <a:pPr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800" i="1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  - </a:t>
            </a:r>
            <a:r>
              <a:rPr lang="ru-RU" sz="2800" i="1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Руководитель группы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оценки </a:t>
            </a:r>
            <a:r>
              <a:rPr lang="ru-RU" sz="1600" i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(Сертифицированный </a:t>
            </a:r>
            <a:r>
              <a:rPr lang="en-GB" sz="1600" dirty="0"/>
              <a:t>ABISS </a:t>
            </a:r>
            <a:r>
              <a:rPr lang="ru-RU" sz="1600" i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аудитор)</a:t>
            </a:r>
          </a:p>
          <a:p>
            <a:pPr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800" i="1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  - Аудиторы.</a:t>
            </a:r>
            <a:endParaRPr lang="ru-RU" sz="2800" dirty="0" smtClean="0">
              <a:solidFill>
                <a:schemeClr val="tx1"/>
              </a:solidFill>
              <a:latin typeface="+mn-lt"/>
              <a:ea typeface="ＭＳ Ｐゴシック" pitchFamily="38" charset="-128"/>
              <a:cs typeface="ＭＳ Ｐゴシック" pitchFamily="38" charset="-128"/>
            </a:endParaRPr>
          </a:p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Банке «Возрождение» (ОАО)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значение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качественной оценки выполнения требований к обеспечению защиты информации при осуществлении переводов денежных средств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«хорошая»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.</a:t>
            </a:r>
            <a:endParaRPr lang="ru-RU" sz="2800" b="1" dirty="0">
              <a:solidFill>
                <a:schemeClr val="tx1"/>
              </a:solidFill>
              <a:latin typeface="+mn-lt"/>
              <a:ea typeface="ＭＳ Ｐゴシック" pitchFamily="38" charset="-128"/>
              <a:cs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6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262"/>
            <a:ext cx="10688637" cy="672603"/>
          </a:xfrm>
        </p:spPr>
        <p:txBody>
          <a:bodyPr/>
          <a:lstStyle/>
          <a:p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Статистика</a:t>
            </a:r>
            <a:endParaRPr lang="ru-RU" sz="4200" b="1" dirty="0">
              <a:solidFill>
                <a:srgbClr val="003399"/>
              </a:solidFill>
              <a:ea typeface="ＭＳ Ｐゴシック"/>
              <a:cs typeface="Arial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44683185"/>
              </p:ext>
            </p:extLst>
          </p:nvPr>
        </p:nvGraphicFramePr>
        <p:xfrm>
          <a:off x="519783" y="1078905"/>
          <a:ext cx="9323519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718865"/>
            <a:ext cx="106886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cs typeface="Arial" charset="0"/>
              </a:rPr>
              <a:t>Распределение итоговых оценок </a:t>
            </a:r>
            <a:r>
              <a:rPr lang="ru-RU" sz="3200" b="1" dirty="0">
                <a:solidFill>
                  <a:srgbClr val="003399"/>
                </a:solidFill>
                <a:cs typeface="Arial" charset="0"/>
              </a:rPr>
              <a:t>по 382-П</a:t>
            </a:r>
            <a:r>
              <a:rPr lang="ru-RU" sz="3200" b="1" dirty="0" smtClean="0">
                <a:solidFill>
                  <a:srgbClr val="003399"/>
                </a:solidFill>
                <a:cs typeface="Arial" charset="0"/>
              </a:rPr>
              <a:t> среди </a:t>
            </a:r>
            <a:r>
              <a:rPr lang="ru-RU" sz="3600" b="1" dirty="0" smtClean="0">
                <a:solidFill>
                  <a:srgbClr val="FF0000"/>
                </a:solidFill>
                <a:cs typeface="Arial" charset="0"/>
              </a:rPr>
              <a:t>всех</a:t>
            </a:r>
            <a:r>
              <a:rPr lang="ru-RU" sz="3200" b="1" dirty="0" smtClean="0">
                <a:solidFill>
                  <a:srgbClr val="003399"/>
                </a:solidFill>
                <a:cs typeface="Arial" charset="0"/>
              </a:rPr>
              <a:t> проектов ЗАО НИП «ИНФОРМЗАЩИТА»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1832" y="6623521"/>
            <a:ext cx="3456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Неудовлетворительно</a:t>
            </a:r>
            <a:endParaRPr lang="ru-RU" sz="2000" b="1" dirty="0">
              <a:solidFill>
                <a:schemeClr val="tx1"/>
              </a:solidFill>
              <a:latin typeface="+mn-lt"/>
              <a:ea typeface="ＭＳ Ｐゴシック" pitchFamily="38" charset="-128"/>
              <a:cs typeface="ＭＳ Ｐゴシック" pitchFamily="38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4119" y="5118164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Сомнительно</a:t>
            </a:r>
            <a:endParaRPr lang="ru-RU" sz="2000" b="1" dirty="0">
              <a:solidFill>
                <a:schemeClr val="tx1"/>
              </a:solidFill>
              <a:latin typeface="+mn-lt"/>
              <a:ea typeface="ＭＳ Ｐゴシック" pitchFamily="38" charset="-128"/>
              <a:cs typeface="ＭＳ Ｐゴシック" pitchFamily="38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4280" y="6623521"/>
            <a:ext cx="2736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000" b="1" dirty="0" smtClean="0">
                <a:solidFill>
                  <a:schemeClr val="tx1"/>
                </a:solidFill>
                <a:ea typeface="ＭＳ Ｐゴシック" pitchFamily="38" charset="-128"/>
                <a:cs typeface="ＭＳ Ｐゴシック" pitchFamily="38" charset="-128"/>
              </a:rPr>
              <a:t>Удовлетворительно</a:t>
            </a:r>
            <a:endParaRPr lang="ru-RU" sz="2000" b="1" dirty="0">
              <a:solidFill>
                <a:schemeClr val="tx1"/>
              </a:solidFill>
              <a:ea typeface="ＭＳ Ｐゴシック" pitchFamily="38" charset="-128"/>
              <a:cs typeface="ＭＳ Ｐゴシック" pitchFamily="38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76567" y="5106734"/>
            <a:ext cx="1241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000" b="1" dirty="0" smtClean="0">
                <a:solidFill>
                  <a:schemeClr val="tx1"/>
                </a:solidFill>
                <a:ea typeface="ＭＳ Ｐゴシック" pitchFamily="38" charset="-128"/>
                <a:cs typeface="ＭＳ Ｐゴシック" pitchFamily="38" charset="-128"/>
              </a:rPr>
              <a:t>Хорошо</a:t>
            </a:r>
            <a:endParaRPr lang="ru-RU" sz="2000" b="1" dirty="0">
              <a:solidFill>
                <a:schemeClr val="tx1"/>
              </a:solidFill>
              <a:ea typeface="ＭＳ Ｐゴシック" pitchFamily="38" charset="-128"/>
              <a:cs typeface="ＭＳ Ｐゴシック" pitchFamily="38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27" y="7127577"/>
            <a:ext cx="6128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ea typeface="ＭＳ Ｐゴシック" pitchFamily="38" charset="-128"/>
                <a:cs typeface="ＭＳ Ｐゴシック" pitchFamily="38" charset="-128"/>
              </a:rPr>
              <a:t>(прецедент: устранить за </a:t>
            </a:r>
            <a:r>
              <a:rPr lang="ru-RU" sz="2000" b="1" i="1" dirty="0">
                <a:solidFill>
                  <a:srgbClr val="FF0000"/>
                </a:solidFill>
                <a:ea typeface="ＭＳ Ｐゴシック" pitchFamily="38" charset="-128"/>
                <a:cs typeface="ＭＳ Ｐゴシック" pitchFamily="38" charset="-128"/>
              </a:rPr>
              <a:t>10 рабочих дней</a:t>
            </a:r>
            <a:r>
              <a:rPr lang="ru-RU" sz="2000" i="1" dirty="0">
                <a:solidFill>
                  <a:srgbClr val="FF0000"/>
                </a:solidFill>
                <a:ea typeface="ＭＳ Ｐゴシック" pitchFamily="38" charset="-128"/>
                <a:cs typeface="ＭＳ Ｐゴシック" pitchFamily="38" charset="-128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a typeface="ＭＳ Ｐゴシック" pitchFamily="38" charset="-128"/>
                <a:cs typeface="ＭＳ Ｐゴシック" pitchFamily="38" charset="-128"/>
              </a:rPr>
              <a:t>при оценке 0,25</a:t>
            </a:r>
            <a:r>
              <a:rPr lang="ru-RU" sz="2000" i="1" dirty="0">
                <a:solidFill>
                  <a:srgbClr val="FF0000"/>
                </a:solidFill>
                <a:ea typeface="ＭＳ Ｐゴシック" pitchFamily="38" charset="-128"/>
                <a:cs typeface="ＭＳ Ｐゴシック" pitchFamily="38" charset="-128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15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3" y="0"/>
            <a:ext cx="10688637" cy="1222921"/>
          </a:xfrm>
        </p:spPr>
        <p:txBody>
          <a:bodyPr/>
          <a:lstStyle/>
          <a:p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Причины                                                     спорных ситуаций</a:t>
            </a:r>
            <a:endParaRPr lang="ru-RU" sz="4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67" y="5111353"/>
            <a:ext cx="619636" cy="13467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35335" y="2591073"/>
            <a:ext cx="4587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Банк старается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получить более высокие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обоснованные со своей стороны оценки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6407" y="2614880"/>
            <a:ext cx="4600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400" dirty="0" smtClean="0">
                <a:solidFill>
                  <a:schemeClr val="tx1"/>
                </a:solidFill>
                <a:ea typeface="ＭＳ Ｐゴシック" pitchFamily="38" charset="-128"/>
                <a:cs typeface="ＭＳ Ｐゴシック" pitchFamily="38" charset="-128"/>
              </a:rPr>
              <a:t>Аудитор, соблюдая этику, стремится найти </a:t>
            </a:r>
            <a:r>
              <a:rPr lang="ru-RU" sz="2400" dirty="0">
                <a:solidFill>
                  <a:schemeClr val="tx1"/>
                </a:solidFill>
                <a:ea typeface="ＭＳ Ｐゴシック" pitchFamily="38" charset="-128"/>
                <a:cs typeface="ＭＳ Ｐゴシック" pitchFamily="38" charset="-128"/>
              </a:rPr>
              <a:t>как можно больше несоответствий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7723"/>
            <a:ext cx="10681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Неопределенность в формулировке некоторых требований и методов проверок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6804" y="2436048"/>
            <a:ext cx="10725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9600" b="1" dirty="0" smtClean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28" y="4014390"/>
            <a:ext cx="10672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Банк может оказаться не готовым к выполнению требований, в связи с технологическими, бизнес или иными </a:t>
            </a:r>
            <a:r>
              <a:rPr lang="ru-RU" sz="2800" dirty="0" smtClean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ограничениями, например</a:t>
            </a:r>
            <a:r>
              <a:rPr lang="ru-RU" sz="2800" dirty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,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27" y="5399385"/>
            <a:ext cx="928903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- технологические ограничения при реализации двухсторонней аутентификации участников платежного обмена;</a:t>
            </a:r>
          </a:p>
          <a:p>
            <a:pPr algn="just"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- организационные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проблемы внедрения ролевого доступа;</a:t>
            </a:r>
          </a:p>
          <a:p>
            <a:pPr algn="just" defTabSz="530225" eaLnBrk="0" hangingPunct="0">
              <a:spcBef>
                <a:spcPct val="20000"/>
              </a:spcBef>
              <a:buClr>
                <a:srgbClr val="00B0F0"/>
              </a:buClr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- сложности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политического характера, при информировании ОПС о произошедших </a:t>
            </a:r>
            <a:r>
              <a:rPr lang="ru-RU" sz="2400" dirty="0" smtClean="0">
                <a:solidFill>
                  <a:schemeClr val="tx1"/>
                </a:solidFill>
                <a:latin typeface="Arial" pitchFamily="-123" charset="0"/>
                <a:ea typeface="ＭＳ Ｐゴシック" pitchFamily="38" charset="-128"/>
              </a:rPr>
              <a:t>инцидентах.</a:t>
            </a:r>
            <a:endParaRPr lang="ru-RU" sz="2400" dirty="0" smtClean="0">
              <a:solidFill>
                <a:schemeClr val="tx1"/>
              </a:solidFill>
              <a:latin typeface="+mn-lt"/>
              <a:ea typeface="ＭＳ Ｐゴシック" pitchFamily="38" charset="-128"/>
              <a:cs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3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4674" r="27658" b="5948"/>
          <a:stretch/>
        </p:blipFill>
        <p:spPr>
          <a:xfrm>
            <a:off x="9160340" y="2596843"/>
            <a:ext cx="1224539" cy="25145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51" y="-1215"/>
            <a:ext cx="10456887" cy="648072"/>
          </a:xfrm>
        </p:spPr>
        <p:txBody>
          <a:bodyPr/>
          <a:lstStyle/>
          <a:p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Что проверять?</a:t>
            </a:r>
            <a:endParaRPr lang="ru-RU" sz="4200" b="1" dirty="0">
              <a:solidFill>
                <a:srgbClr val="003399"/>
              </a:solidFill>
              <a:ea typeface="ＭＳ Ｐゴシック"/>
              <a:cs typeface="Arial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59376" y="790873"/>
            <a:ext cx="10529262" cy="6984776"/>
          </a:xfrm>
        </p:spPr>
        <p:txBody>
          <a:bodyPr/>
          <a:lstStyle/>
          <a:p>
            <a:pPr lvl="0"/>
            <a:r>
              <a:rPr lang="ru-RU" sz="2400" dirty="0" smtClean="0"/>
              <a:t>Область </a:t>
            </a:r>
            <a:r>
              <a:rPr lang="ru-RU" sz="2400" dirty="0"/>
              <a:t>действия Положения явно </a:t>
            </a:r>
            <a:r>
              <a:rPr lang="ru-RU" sz="2400" dirty="0" smtClean="0"/>
              <a:t>определена, но </a:t>
            </a:r>
            <a:r>
              <a:rPr lang="ru-RU" sz="2400" dirty="0" smtClean="0">
                <a:solidFill>
                  <a:srgbClr val="FF0000"/>
                </a:solidFill>
              </a:rPr>
              <a:t>Область оценки</a:t>
            </a:r>
            <a:r>
              <a:rPr lang="ru-RU" sz="2400" dirty="0" smtClean="0"/>
              <a:t> </a:t>
            </a:r>
            <a:r>
              <a:rPr lang="ru-RU" sz="2400" dirty="0"/>
              <a:t>часто вызывает </a:t>
            </a:r>
            <a:r>
              <a:rPr lang="ru-RU" sz="2400" dirty="0" smtClean="0"/>
              <a:t>споры</a:t>
            </a:r>
          </a:p>
          <a:p>
            <a:pPr marL="0" indent="0">
              <a:buNone/>
            </a:pPr>
            <a:r>
              <a:rPr lang="ru-RU" altLang="ru-RU" sz="2400" dirty="0"/>
              <a:t>Проводить ли оценку на всей </a:t>
            </a:r>
            <a:r>
              <a:rPr lang="ru-RU" sz="2400" dirty="0"/>
              <a:t>Области действия</a:t>
            </a:r>
            <a:r>
              <a:rPr lang="ru-RU" altLang="ru-RU" sz="2400" dirty="0"/>
              <a:t>? </a:t>
            </a:r>
          </a:p>
          <a:p>
            <a:pPr marL="0" indent="0">
              <a:buNone/>
            </a:pPr>
            <a:r>
              <a:rPr lang="ru-RU" altLang="ru-RU" sz="2400" dirty="0" smtClean="0"/>
              <a:t>Если нет, то какую </a:t>
            </a:r>
            <a:r>
              <a:rPr lang="ru-RU" altLang="ru-RU" sz="2400" dirty="0"/>
              <a:t>при этом делать выборку, </a:t>
            </a:r>
            <a:r>
              <a:rPr lang="ru-RU" altLang="ru-RU" sz="2400" dirty="0" smtClean="0"/>
              <a:t>какой % выборки будет репрезентативным?</a:t>
            </a:r>
          </a:p>
          <a:p>
            <a:pPr marL="0" indent="0">
              <a:buNone/>
            </a:pPr>
            <a:r>
              <a:rPr lang="ru-RU" altLang="ru-RU" sz="2400" dirty="0" smtClean="0"/>
              <a:t>Какой подход использовать для определения выборки</a:t>
            </a:r>
          </a:p>
          <a:p>
            <a:pPr marL="0" indent="0">
              <a:buNone/>
            </a:pPr>
            <a:r>
              <a:rPr lang="ru-RU" altLang="ru-RU" sz="2400" dirty="0"/>
              <a:t>о</a:t>
            </a:r>
            <a:r>
              <a:rPr lang="ru-RU" altLang="ru-RU" sz="2400" dirty="0" smtClean="0"/>
              <a:t>т ПС к информационным ресурсам или от типов платежной информации к ПС?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Решение</a:t>
            </a:r>
            <a:r>
              <a:rPr lang="ru-RU" sz="2400" i="1" dirty="0" smtClean="0"/>
              <a:t> </a:t>
            </a:r>
            <a:endParaRPr lang="ru-RU" sz="2400" i="1" dirty="0"/>
          </a:p>
          <a:p>
            <a:r>
              <a:rPr lang="ru-RU" altLang="ru-RU" sz="2400" dirty="0" smtClean="0"/>
              <a:t>Выборка не менее 10% платежных ИС:</a:t>
            </a:r>
          </a:p>
          <a:p>
            <a:pPr marL="0" indent="0">
              <a:buNone/>
            </a:pPr>
            <a:r>
              <a:rPr lang="ru-RU" altLang="ru-RU" sz="2400" dirty="0" smtClean="0"/>
              <a:t>- разных ПС, обязательно отечественные и иностранные</a:t>
            </a:r>
          </a:p>
          <a:p>
            <a:pPr marL="0" indent="0">
              <a:buNone/>
            </a:pPr>
            <a:r>
              <a:rPr lang="ru-RU" altLang="ru-RU" sz="2400" dirty="0" smtClean="0"/>
              <a:t>- </a:t>
            </a:r>
            <a:r>
              <a:rPr lang="ru-RU" altLang="ru-RU" sz="2400" dirty="0" err="1" smtClean="0"/>
              <a:t>системозначимые</a:t>
            </a:r>
            <a:r>
              <a:rPr lang="ru-RU" altLang="ru-RU" sz="2400" dirty="0" smtClean="0"/>
              <a:t> ИС, которым присущи критичные для организации риски (например, АБС)</a:t>
            </a:r>
          </a:p>
          <a:p>
            <a:pPr marL="0" indent="0">
              <a:buNone/>
            </a:pPr>
            <a:r>
              <a:rPr lang="ru-RU" altLang="ru-RU" sz="2400" dirty="0" smtClean="0"/>
              <a:t>- попадают ИС, которым свойственно большое количество рисков (процессинговые ИС, ДБО)</a:t>
            </a:r>
          </a:p>
          <a:p>
            <a:pPr marL="0" indent="0">
              <a:buNone/>
            </a:pPr>
            <a:r>
              <a:rPr lang="ru-RU" altLang="ru-RU" sz="2400" dirty="0" smtClean="0"/>
              <a:t>- Администрируют разные подразделения</a:t>
            </a:r>
          </a:p>
          <a:p>
            <a:pPr marL="0" indent="0">
              <a:buNone/>
            </a:pPr>
            <a:r>
              <a:rPr lang="ru-RU" sz="2400" dirty="0" smtClean="0"/>
              <a:t>- </a:t>
            </a:r>
            <a:r>
              <a:rPr lang="en-US" sz="2400" dirty="0" smtClean="0"/>
              <a:t>PCI </a:t>
            </a:r>
            <a:r>
              <a:rPr lang="en-US" sz="2400" dirty="0"/>
              <a:t>DSS</a:t>
            </a:r>
            <a:r>
              <a:rPr lang="ru-RU" sz="2400" dirty="0"/>
              <a:t> не </a:t>
            </a:r>
            <a:r>
              <a:rPr lang="ru-RU" sz="2400" dirty="0" smtClean="0"/>
              <a:t>равно 382-П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753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51" y="-1215"/>
            <a:ext cx="10456887" cy="648072"/>
          </a:xfrm>
        </p:spPr>
        <p:txBody>
          <a:bodyPr/>
          <a:lstStyle/>
          <a:p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Как проверять?</a:t>
            </a:r>
            <a:endParaRPr lang="ru-RU" sz="4200" b="1" dirty="0">
              <a:solidFill>
                <a:srgbClr val="003399"/>
              </a:solidFill>
              <a:ea typeface="ＭＳ Ｐゴシック"/>
              <a:cs typeface="Arial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9130" y="790873"/>
            <a:ext cx="10448718" cy="6171954"/>
          </a:xfrm>
        </p:spPr>
        <p:txBody>
          <a:bodyPr/>
          <a:lstStyle/>
          <a:p>
            <a:r>
              <a:rPr lang="ru-RU" sz="2400" dirty="0" smtClean="0"/>
              <a:t>Какие </a:t>
            </a:r>
            <a:r>
              <a:rPr lang="ru-RU" sz="2400" dirty="0"/>
              <a:t>свидетельства достаточны для подтверждения факта выполнения требования</a:t>
            </a:r>
            <a:r>
              <a:rPr lang="ru-RU" sz="2400" dirty="0" smtClean="0"/>
              <a:t>? </a:t>
            </a:r>
            <a:r>
              <a:rPr lang="ru-RU" sz="2400" dirty="0"/>
              <a:t>Положение 382-П определяет категории проверки, но не детализирует метод проверки</a:t>
            </a:r>
            <a:r>
              <a:rPr lang="ru-RU" sz="2400" dirty="0" smtClean="0"/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Интервью </a:t>
            </a:r>
            <a:r>
              <a:rPr lang="ru-RU" sz="2400" b="1" dirty="0">
                <a:solidFill>
                  <a:srgbClr val="FF0000"/>
                </a:solidFill>
              </a:rPr>
              <a:t>администратора достаточно?</a:t>
            </a:r>
            <a:r>
              <a:rPr lang="ru-RU" sz="2400" b="1" dirty="0"/>
              <a:t> </a:t>
            </a:r>
            <a:r>
              <a:rPr lang="ru-RU" sz="2400" dirty="0" smtClean="0"/>
              <a:t>Или </a:t>
            </a:r>
            <a:r>
              <a:rPr lang="ru-RU" sz="2400" dirty="0"/>
              <a:t>необходимо проанализировать конфигурацию? </a:t>
            </a:r>
            <a:r>
              <a:rPr lang="ru-RU" sz="2400" dirty="0" smtClean="0"/>
              <a:t>Каких методов </a:t>
            </a:r>
            <a:r>
              <a:rPr lang="ru-RU" sz="2400" dirty="0"/>
              <a:t>проверки достаточно: анализ документальных свидетельств, интервью, анкетирование, </a:t>
            </a:r>
            <a:r>
              <a:rPr lang="ru-RU" sz="2400" dirty="0" smtClean="0"/>
              <a:t>наблюдение?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Решение</a:t>
            </a:r>
            <a:endParaRPr lang="ru-RU" sz="2400" i="1" dirty="0">
              <a:solidFill>
                <a:srgbClr val="FF0000"/>
              </a:solidFill>
            </a:endParaRPr>
          </a:p>
          <a:p>
            <a:r>
              <a:rPr lang="ru-RU" sz="2400" dirty="0" smtClean="0"/>
              <a:t>Инструкция от Регулятора </a:t>
            </a:r>
            <a:r>
              <a:rPr lang="ru-RU" sz="2400" dirty="0"/>
              <a:t>по проведению Оценки, с указанием Необходимых и Достаточных свидетельств выполнения каждого требования. Пример такого документа представлен </a:t>
            </a:r>
            <a:r>
              <a:rPr lang="en-US" sz="2400" dirty="0"/>
              <a:t>PCI </a:t>
            </a:r>
            <a:r>
              <a:rPr lang="ru-RU" sz="2400" dirty="0"/>
              <a:t>Консулом</a:t>
            </a:r>
            <a:r>
              <a:rPr lang="en-US" sz="2400" dirty="0"/>
              <a:t>, </a:t>
            </a:r>
            <a:r>
              <a:rPr lang="ru-RU" sz="2400" dirty="0"/>
              <a:t>для стандарта </a:t>
            </a:r>
            <a:r>
              <a:rPr lang="en-US" sz="2400" dirty="0"/>
              <a:t>PCI </a:t>
            </a:r>
            <a:r>
              <a:rPr lang="en-US" sz="2400" dirty="0" smtClean="0"/>
              <a:t>DSS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отсутствии подобной инструкции рекомендуем пользоваться методиками ЦБ РФ для Комплекса СТО БР, при этом </a:t>
            </a:r>
            <a:r>
              <a:rPr lang="ru-RU" sz="2400" dirty="0">
                <a:solidFill>
                  <a:srgbClr val="FF0000"/>
                </a:solidFill>
              </a:rPr>
              <a:t>придавая Методу проверки «Интервью» наименее значимый вес при оценке выполнения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131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51" y="-1215"/>
            <a:ext cx="10456887" cy="792088"/>
          </a:xfrm>
        </p:spPr>
        <p:txBody>
          <a:bodyPr/>
          <a:lstStyle/>
          <a:p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Как проверять?</a:t>
            </a:r>
            <a:endParaRPr lang="ru-RU" sz="4200" b="1" dirty="0">
              <a:solidFill>
                <a:srgbClr val="003399"/>
              </a:solidFill>
              <a:ea typeface="ＭＳ Ｐゴシック"/>
              <a:cs typeface="Arial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790873"/>
            <a:ext cx="10534017" cy="6768752"/>
          </a:xfrm>
        </p:spPr>
        <p:txBody>
          <a:bodyPr/>
          <a:lstStyle/>
          <a:p>
            <a:pPr algn="just"/>
            <a:r>
              <a:rPr lang="ru-RU" sz="2400" dirty="0"/>
              <a:t>Нужно ли выполнять требования Положения для систем, введенных в действие за долго до появления ФЗ-161 «О НПС</a:t>
            </a:r>
            <a:r>
              <a:rPr lang="ru-RU" sz="2400" dirty="0" smtClean="0"/>
              <a:t>»?</a:t>
            </a:r>
          </a:p>
          <a:p>
            <a:pPr algn="just"/>
            <a:r>
              <a:rPr lang="ru-RU" sz="2400" dirty="0"/>
              <a:t>Можно ничего не делать и оставить ИС без </a:t>
            </a:r>
            <a:r>
              <a:rPr lang="ru-RU" sz="2400" dirty="0" smtClean="0"/>
              <a:t>документированной подсистемы </a:t>
            </a:r>
            <a:r>
              <a:rPr lang="ru-RU" sz="2400" dirty="0"/>
              <a:t>ЗИ</a:t>
            </a:r>
            <a:r>
              <a:rPr lang="ru-RU" sz="2400" dirty="0" smtClean="0"/>
              <a:t>? Или </a:t>
            </a:r>
            <a:r>
              <a:rPr lang="ru-RU" sz="2400" dirty="0"/>
              <a:t>необходимо Описать функционал по ЗИ «</a:t>
            </a:r>
            <a:r>
              <a:rPr lang="en-US" sz="2400" dirty="0"/>
              <a:t>AS IS</a:t>
            </a:r>
            <a:r>
              <a:rPr lang="ru-RU" sz="2400" dirty="0"/>
              <a:t>», в текущем виде? Как это сделать, если на Разработчик не готов предоставить </a:t>
            </a:r>
            <a:r>
              <a:rPr lang="ru-RU" sz="2400" dirty="0" smtClean="0"/>
              <a:t>«эксплуатационную </a:t>
            </a:r>
            <a:r>
              <a:rPr lang="ru-RU" sz="2400" dirty="0"/>
              <a:t>документацию за давностью лет</a:t>
            </a:r>
            <a:r>
              <a:rPr lang="ru-RU" sz="2400" dirty="0" smtClean="0"/>
              <a:t>»? </a:t>
            </a:r>
          </a:p>
          <a:p>
            <a:pPr algn="just"/>
            <a:r>
              <a:rPr lang="ru-RU" sz="2400" dirty="0" smtClean="0"/>
              <a:t>«</a:t>
            </a:r>
            <a:r>
              <a:rPr lang="ru-RU" sz="2400" dirty="0">
                <a:cs typeface="Arial" charset="0"/>
              </a:rPr>
              <a:t>Закон обратной силы не имеет</a:t>
            </a:r>
            <a:r>
              <a:rPr lang="ru-RU" sz="2400" dirty="0"/>
              <a:t>»</a:t>
            </a:r>
          </a:p>
          <a:p>
            <a:pPr marL="0" indent="0" algn="ctr">
              <a:buNone/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Решение</a:t>
            </a:r>
            <a:endParaRPr lang="ru-RU" sz="24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400" dirty="0"/>
              <a:t>Понять какие риски регулятор предлагает закрыть данным </a:t>
            </a:r>
            <a:r>
              <a:rPr lang="ru-RU" sz="2400" dirty="0" smtClean="0"/>
              <a:t>требованием. </a:t>
            </a:r>
            <a:r>
              <a:rPr lang="ru-RU" sz="2400" dirty="0" smtClean="0">
                <a:latin typeface="Arial" pitchFamily="-123" charset="0"/>
              </a:rPr>
              <a:t>Если </a:t>
            </a:r>
            <a:r>
              <a:rPr lang="ru-RU" sz="2400" dirty="0">
                <a:latin typeface="Arial" pitchFamily="-123" charset="0"/>
              </a:rPr>
              <a:t>в Банке не описаны принципы функционирования подсистемы ЗИ, обеспечивающей безопасность </a:t>
            </a:r>
            <a:r>
              <a:rPr lang="ru-RU" sz="2400" dirty="0" smtClean="0">
                <a:latin typeface="Arial" pitchFamily="-123" charset="0"/>
              </a:rPr>
              <a:t>платежной ИС, как мы сможем оценить насколько правильно и эффективно работает эта подсистема?</a:t>
            </a:r>
            <a:r>
              <a:rPr lang="ru-RU" sz="2400" dirty="0" smtClean="0"/>
              <a:t> 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Разработать Эксплуатационную документацию на «старые системы». </a:t>
            </a:r>
          </a:p>
        </p:txBody>
      </p:sp>
    </p:spTree>
    <p:extLst>
      <p:ext uri="{BB962C8B-B14F-4D97-AF65-F5344CB8AC3E}">
        <p14:creationId xmlns:p14="http://schemas.microsoft.com/office/powerpoint/2010/main" val="41489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6281" y="934889"/>
            <a:ext cx="10688638" cy="6264696"/>
          </a:xfrm>
          <a:noFill/>
        </p:spPr>
        <p:txBody>
          <a:bodyPr/>
          <a:lstStyle/>
          <a:p>
            <a:r>
              <a:rPr lang="ru-RU" altLang="ru-RU" sz="2400" dirty="0"/>
              <a:t>Есть особенности оценки, если Банк одновременно является ОПДС и ОУПИ </a:t>
            </a:r>
            <a:r>
              <a:rPr lang="ru-RU" altLang="ru-RU" sz="2400" dirty="0" smtClean="0"/>
              <a:t>(</a:t>
            </a:r>
            <a:r>
              <a:rPr lang="ru-RU" sz="2400" dirty="0"/>
              <a:t>операционный центр, платежный клиринговый центр и расчетный центр</a:t>
            </a:r>
            <a:r>
              <a:rPr lang="ru-RU" altLang="ru-RU" sz="2400" dirty="0" smtClean="0"/>
              <a:t>). </a:t>
            </a:r>
            <a:r>
              <a:rPr lang="ru-RU" altLang="ru-RU" sz="2400" dirty="0"/>
              <a:t>Есть особенные требования только по одной роли (например </a:t>
            </a:r>
            <a:r>
              <a:rPr lang="ru-RU" altLang="ru-RU" sz="2400" dirty="0" smtClean="0"/>
              <a:t>требование № 2.6.3 распространяются </a:t>
            </a:r>
            <a:r>
              <a:rPr lang="ru-RU" altLang="ru-RU" sz="2400" dirty="0"/>
              <a:t>только на </a:t>
            </a:r>
            <a:r>
              <a:rPr lang="ru-RU" altLang="ru-RU" sz="2400" dirty="0" smtClean="0"/>
              <a:t>ОПДС</a:t>
            </a:r>
          </a:p>
          <a:p>
            <a:pPr marL="0" indent="0" algn="ctr">
              <a:buNone/>
            </a:pPr>
            <a:r>
              <a:rPr lang="ru-RU" sz="2400" i="1" dirty="0">
                <a:solidFill>
                  <a:srgbClr val="FF0000"/>
                </a:solidFill>
              </a:rPr>
              <a:t>Решение</a:t>
            </a:r>
            <a:r>
              <a:rPr lang="ru-RU" sz="2400" i="1" dirty="0"/>
              <a:t> </a:t>
            </a:r>
          </a:p>
          <a:p>
            <a:pPr>
              <a:spcBef>
                <a:spcPts val="0"/>
              </a:spcBef>
            </a:pPr>
            <a:r>
              <a:rPr lang="ru-RU" sz="2400" i="1" dirty="0"/>
              <a:t>ПС -</a:t>
            </a:r>
            <a:r>
              <a:rPr lang="en-US" sz="2400" i="1" dirty="0"/>
              <a:t>&gt; </a:t>
            </a:r>
            <a:r>
              <a:rPr lang="ru-RU" sz="2400" i="1" dirty="0"/>
              <a:t>Роль -</a:t>
            </a:r>
            <a:r>
              <a:rPr lang="en-US" sz="2400" i="1" dirty="0"/>
              <a:t>&gt; </a:t>
            </a:r>
            <a:r>
              <a:rPr lang="ru-RU" sz="2400" i="1" dirty="0"/>
              <a:t>ИС, обеспечивающая выполнение Роли -</a:t>
            </a:r>
            <a:r>
              <a:rPr lang="en-US" sz="2400" i="1" dirty="0"/>
              <a:t>&gt; </a:t>
            </a:r>
            <a:r>
              <a:rPr lang="ru-RU" sz="2400" i="1" dirty="0"/>
              <a:t>оценка требований для данной ИС </a:t>
            </a:r>
            <a:endParaRPr lang="ru-RU" sz="2400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400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400" i="1" dirty="0"/>
          </a:p>
          <a:p>
            <a:r>
              <a:rPr lang="ru-RU" altLang="ru-RU" sz="2400" dirty="0" smtClean="0"/>
              <a:t>Как </a:t>
            </a:r>
            <a:r>
              <a:rPr lang="ru-RU" altLang="ru-RU" sz="2400" dirty="0"/>
              <a:t>совмещать оценки? Оценивать отдельно, как оператора по ПДС и ОУПИ, или «распространять» оценку для ОПДС на ОУПИ, поскольку, как правило ОУПИ является всегда и ОПДС</a:t>
            </a:r>
            <a:r>
              <a:rPr lang="ru-RU" altLang="ru-RU" sz="2400" dirty="0" smtClean="0"/>
              <a:t>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FF0000"/>
                </a:solidFill>
              </a:rPr>
              <a:t>Решение </a:t>
            </a:r>
          </a:p>
          <a:p>
            <a:pPr>
              <a:spcBef>
                <a:spcPts val="0"/>
              </a:spcBef>
            </a:pPr>
            <a:r>
              <a:rPr lang="ru-RU" sz="2400" i="1" dirty="0"/>
              <a:t>Требование </a:t>
            </a:r>
            <a:r>
              <a:rPr lang="en-US" sz="2400" i="1" dirty="0"/>
              <a:t>-&gt; </a:t>
            </a:r>
            <a:r>
              <a:rPr lang="ru-RU" sz="2400" i="1" dirty="0"/>
              <a:t>в ИС (ОУПИ) выполняется, но в ИС (ОПДС) не выполняется </a:t>
            </a:r>
            <a:r>
              <a:rPr lang="ru-RU" sz="2400" i="1" dirty="0" smtClean="0"/>
              <a:t>–</a:t>
            </a:r>
            <a:r>
              <a:rPr lang="en-US" sz="2400" i="1" dirty="0" smtClean="0"/>
              <a:t>&gt;</a:t>
            </a:r>
            <a:r>
              <a:rPr lang="ru-RU" sz="2400" i="1" dirty="0" smtClean="0"/>
              <a:t> </a:t>
            </a:r>
            <a:r>
              <a:rPr lang="ru-RU" sz="2400" i="1" dirty="0"/>
              <a:t>Требование выполняется  не в полном </a:t>
            </a:r>
            <a:r>
              <a:rPr lang="ru-RU" sz="2400" i="1" dirty="0" smtClean="0"/>
              <a:t>соответствии или почти </a:t>
            </a:r>
            <a:r>
              <a:rPr lang="ru-RU" sz="2400" i="1" dirty="0"/>
              <a:t>полном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43" y="-1215"/>
            <a:ext cx="10528895" cy="648072"/>
          </a:xfrm>
        </p:spPr>
        <p:txBody>
          <a:bodyPr/>
          <a:lstStyle/>
          <a:p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Как оценивать?</a:t>
            </a:r>
            <a:endParaRPr lang="ru-RU" sz="4200" b="1" dirty="0">
              <a:solidFill>
                <a:srgbClr val="003399"/>
              </a:solidFill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99" y="0"/>
            <a:ext cx="10024839" cy="790873"/>
          </a:xfrm>
        </p:spPr>
        <p:txBody>
          <a:bodyPr/>
          <a:lstStyle/>
          <a:p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Требование или</a:t>
            </a:r>
            <a:r>
              <a:rPr lang="en-US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 </a:t>
            </a:r>
            <a:r>
              <a:rPr lang="ru-RU" sz="4200" b="1" dirty="0" smtClean="0">
                <a:solidFill>
                  <a:srgbClr val="003399"/>
                </a:solidFill>
                <a:ea typeface="ＭＳ Ｐゴシック"/>
                <a:cs typeface="Arial" charset="0"/>
              </a:rPr>
              <a:t>Категория</a:t>
            </a:r>
            <a:endParaRPr lang="ru-RU" sz="4200" b="1" dirty="0">
              <a:solidFill>
                <a:srgbClr val="003399"/>
              </a:solidFill>
              <a:ea typeface="ＭＳ Ｐゴシック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078905"/>
            <a:ext cx="10528894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2.9.3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. В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случае применения СКЗИ ОПДС …. определяют во внутренних документах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и выполняют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порядок применения СКЗИ, включающий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…… (Категория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проверки – 2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документирование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)</a:t>
            </a:r>
          </a:p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2.6.5 Приняты ли и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зафиксированы ли во внутренних документах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решения о необходимости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применения организационных или технических мер контроля физического доступа …… (Категория проверки – 3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выполнение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)</a:t>
            </a:r>
          </a:p>
          <a:p>
            <a:pPr algn="ctr" defTabSz="530225" eaLnBrk="0" hangingPunct="0">
              <a:spcBef>
                <a:spcPts val="0"/>
              </a:spcBef>
              <a:buClr>
                <a:srgbClr val="00B0F0"/>
              </a:buClr>
            </a:pPr>
            <a:endParaRPr lang="ru-RU" sz="2400" i="1" dirty="0" smtClean="0">
              <a:solidFill>
                <a:srgbClr val="FF0000"/>
              </a:solidFill>
              <a:latin typeface="+mn-lt"/>
            </a:endParaRPr>
          </a:p>
          <a:p>
            <a:pPr algn="ctr" defTabSz="530225" eaLnBrk="0" hangingPunct="0">
              <a:spcBef>
                <a:spcPts val="0"/>
              </a:spcBef>
              <a:buClr>
                <a:srgbClr val="00B0F0"/>
              </a:buClr>
            </a:pPr>
            <a:r>
              <a:rPr lang="ru-RU" sz="2400" i="1" dirty="0" smtClean="0">
                <a:solidFill>
                  <a:srgbClr val="FF0000"/>
                </a:solidFill>
                <a:latin typeface="+mn-lt"/>
              </a:rPr>
              <a:t>Решение</a:t>
            </a:r>
            <a:r>
              <a:rPr lang="ru-RU" sz="2400" i="1" dirty="0" smtClean="0">
                <a:latin typeface="+mn-lt"/>
              </a:rPr>
              <a:t> </a:t>
            </a:r>
            <a:endParaRPr lang="ru-RU" sz="2400" i="1" dirty="0">
              <a:latin typeface="+mn-lt"/>
            </a:endParaRPr>
          </a:p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Необходимо определить какие риски закрывает требование. Если документированности недостаточно, то оценивать также и степень Выполнения. При адекватной аргументации такого подхода у Банка не возникает противоречий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rPr>
              <a:t>.</a:t>
            </a:r>
            <a:endParaRPr lang="ru-RU" sz="2400" dirty="0">
              <a:solidFill>
                <a:schemeClr val="tx1"/>
              </a:solidFill>
              <a:latin typeface="+mn-lt"/>
              <a:ea typeface="ＭＳ Ｐゴシック" pitchFamily="38" charset="-128"/>
              <a:cs typeface="ＭＳ Ｐゴシック" pitchFamily="38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194284"/>
              </p:ext>
            </p:extLst>
          </p:nvPr>
        </p:nvGraphicFramePr>
        <p:xfrm>
          <a:off x="375767" y="6191473"/>
          <a:ext cx="5976663" cy="1582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080"/>
                <a:gridCol w="4280583"/>
              </a:tblGrid>
              <a:tr h="52765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Категория 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Документирование и Выполнение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54">
                <a:tc>
                  <a:txBody>
                    <a:bodyPr/>
                    <a:lstStyle/>
                    <a:p>
                      <a:pPr marL="0" marR="0" indent="0" algn="l" defTabSz="5315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Категория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Документирование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54">
                <a:tc>
                  <a:txBody>
                    <a:bodyPr/>
                    <a:lstStyle/>
                    <a:p>
                      <a:pPr marL="0" marR="0" indent="0" algn="l" defTabSz="5315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Категория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Выполнение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1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_presentation">
  <a:themeElements>
    <a:clrScheme name="Security Code">
      <a:dk1>
        <a:srgbClr val="131313"/>
      </a:dk1>
      <a:lt1>
        <a:srgbClr val="FFFFFF"/>
      </a:lt1>
      <a:dk2>
        <a:srgbClr val="145125"/>
      </a:dk2>
      <a:lt2>
        <a:srgbClr val="FFFFFF"/>
      </a:lt2>
      <a:accent1>
        <a:srgbClr val="179A39"/>
      </a:accent1>
      <a:accent2>
        <a:srgbClr val="EEA521"/>
      </a:accent2>
      <a:accent3>
        <a:srgbClr val="A4CE7D"/>
      </a:accent3>
      <a:accent4>
        <a:srgbClr val="EEA521"/>
      </a:accent4>
      <a:accent5>
        <a:srgbClr val="179A39"/>
      </a:accent5>
      <a:accent6>
        <a:srgbClr val="A4CE7D"/>
      </a:accent6>
      <a:hlink>
        <a:srgbClr val="767878"/>
      </a:hlink>
      <a:folHlink>
        <a:srgbClr val="A4A7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ШАБЛОН ПРЕЗЕНТАЦИИ">
  <a:themeElements>
    <a:clrScheme name="ШАБЛОН ПРЕЗЕНТАЦИ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ПРЕЗЕНТАЦИ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rgbClr val="0D45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rgbClr val="0D45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ПРЕЗЕНТАЦИ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SC_presentation.thmx</Template>
  <TotalTime>18506</TotalTime>
  <Words>1113</Words>
  <Application>Microsoft Office PowerPoint</Application>
  <PresentationFormat>Произвольный</PresentationFormat>
  <Paragraphs>116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SC_presentation</vt:lpstr>
      <vt:lpstr>ШАБЛОН ПРЕЗЕНТАЦИИ</vt:lpstr>
      <vt:lpstr>Практика оценки соответствия Положению Банка России № 382-П. Спорные вопросы и  способы их решения. Взгляд аудитора</vt:lpstr>
      <vt:lpstr>Об оценке</vt:lpstr>
      <vt:lpstr>Статистика</vt:lpstr>
      <vt:lpstr>Причины                                                     спорных ситуаций</vt:lpstr>
      <vt:lpstr>Что проверять?</vt:lpstr>
      <vt:lpstr>Как проверять?</vt:lpstr>
      <vt:lpstr>Как проверять?</vt:lpstr>
      <vt:lpstr>Как оценивать?</vt:lpstr>
      <vt:lpstr>Требование или Категория</vt:lpstr>
      <vt:lpstr>Детализация требований</vt:lpstr>
      <vt:lpstr>Детализация требований</vt:lpstr>
      <vt:lpstr>Выводы</vt:lpstr>
      <vt:lpstr>Презентация PowerPoint</vt:lpstr>
    </vt:vector>
  </TitlesOfParts>
  <Company>Infosec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Shelikhov Yury</dc:creator>
  <cp:lastModifiedBy>Kuznetsova</cp:lastModifiedBy>
  <cp:revision>490</cp:revision>
  <cp:lastPrinted>2009-07-20T09:34:36Z</cp:lastPrinted>
  <dcterms:created xsi:type="dcterms:W3CDTF">2009-07-20T09:30:55Z</dcterms:created>
  <dcterms:modified xsi:type="dcterms:W3CDTF">2014-02-25T12:22:57Z</dcterms:modified>
</cp:coreProperties>
</file>